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</p:sldMasterIdLst>
  <p:notesMasterIdLst>
    <p:notesMasterId r:id="rId16"/>
  </p:notesMasterIdLst>
  <p:sldIdLst>
    <p:sldId id="257" r:id="rId3"/>
    <p:sldId id="288" r:id="rId4"/>
    <p:sldId id="289" r:id="rId5"/>
    <p:sldId id="291" r:id="rId6"/>
    <p:sldId id="301" r:id="rId7"/>
    <p:sldId id="302" r:id="rId8"/>
    <p:sldId id="305" r:id="rId9"/>
    <p:sldId id="306" r:id="rId10"/>
    <p:sldId id="293" r:id="rId11"/>
    <p:sldId id="295" r:id="rId12"/>
    <p:sldId id="297" r:id="rId13"/>
    <p:sldId id="308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DD77D-DA53-4448-BF7E-075FBE2BA3CB}" type="datetimeFigureOut">
              <a:rPr lang="en-US" smtClean="0"/>
              <a:pPr/>
              <a:t>5/27/2019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CF5264-12DC-43B5-AA50-D12792F0F0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2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noFill/>
        </p:spPr>
        <p:txBody>
          <a:bodyPr/>
          <a:lstStyle/>
          <a:p>
            <a:fld id="{425A938B-CBC5-4F80-B872-9990892FEE2E}" type="datetime8">
              <a:rPr lang="en-US" sz="1200" smtClean="0">
                <a:latin typeface="Times New Roman" pitchFamily="18" charset="0"/>
              </a:rPr>
              <a:pPr/>
              <a:t>5/27/2019 1:12 AM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0" y="8685213"/>
            <a:ext cx="5675313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en-US" sz="800">
                <a:effectLst/>
                <a:latin typeface="Arial" charset="0"/>
                <a:cs typeface="Arial" charset="0"/>
              </a:rPr>
              <a:t>© 2006 Microsoft Corporation. All rights reserved.</a:t>
            </a:r>
          </a:p>
          <a:p>
            <a:pPr eaLnBrk="0" hangingPunct="0"/>
            <a:r>
              <a:rPr lang="en-US" sz="800">
                <a:effectLst/>
                <a:latin typeface="Arial" charset="0"/>
                <a:cs typeface="Arial" charset="0"/>
              </a:rPr>
              <a:t>This presentation is for informational purposes only. Microsoft makes no warranties, express or implied, in this summary.</a:t>
            </a:r>
            <a:endParaRPr lang="en-US" sz="1200"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1536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762625" y="8685213"/>
            <a:ext cx="1093788" cy="457200"/>
          </a:xfrm>
          <a:noFill/>
        </p:spPr>
        <p:txBody>
          <a:bodyPr/>
          <a:lstStyle/>
          <a:p>
            <a:fld id="{1F76D522-BB5C-4A5C-B335-BA0C4D677EE4}" type="slidenum">
              <a:rPr lang="en-US">
                <a:latin typeface="Times New Roman" pitchFamily="18" charset="0"/>
              </a:rPr>
              <a:pPr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5365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6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219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altLang="en-US" smtClean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819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fld id="{F5DCE1E3-7BAF-40C6-8C98-DC0FDC7AD017}" type="slidenum">
              <a:rPr lang="ar-SA" altLang="en-US">
                <a:solidFill>
                  <a:srgbClr val="000000"/>
                </a:solidFill>
              </a:rPr>
              <a:pPr/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905000"/>
            <a:ext cx="10363200" cy="75713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1"/>
            <a:ext cx="8534400" cy="535531"/>
          </a:xfrm>
        </p:spPr>
        <p:txBody>
          <a:bodyPr/>
          <a:lstStyle>
            <a:lvl1pPr marL="0" indent="0">
              <a:buFont typeface="Wingdings" pitchFamily="2" charset="2"/>
              <a:buNone/>
              <a:defRPr smtClean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98006"/>
            <a:ext cx="7315200" cy="3693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5355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2862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20994" y="1414463"/>
            <a:ext cx="6758773" cy="2214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00709" y="304800"/>
            <a:ext cx="2179058" cy="3324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67264" y="304800"/>
            <a:ext cx="3213187" cy="33242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951" y="304800"/>
            <a:ext cx="11190816" cy="7508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414463"/>
            <a:ext cx="5490633" cy="26776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89134" y="1414463"/>
            <a:ext cx="5490633" cy="26776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89134" y="2597151"/>
            <a:ext cx="5490633" cy="26776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613" y="1045798"/>
            <a:ext cx="8940800" cy="75713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2336800" y="3657601"/>
            <a:ext cx="8839200" cy="6463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1320800" y="1905000"/>
            <a:ext cx="9550400" cy="1421928"/>
          </a:xfrm>
        </p:spPr>
        <p:txBody>
          <a:bodyPr/>
          <a:lstStyle>
            <a:lvl1pPr>
              <a:buFont typeface="Arial" pitchFamily="34" charset="0"/>
              <a:buNone/>
              <a:defRPr sz="9600"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4613" y="1045798"/>
            <a:ext cx="8940800" cy="757130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/>
          </p:nvPr>
        </p:nvSpPr>
        <p:spPr>
          <a:xfrm>
            <a:off x="2336800" y="3657601"/>
            <a:ext cx="8839200" cy="64633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en-U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1" hasCustomPrompt="1"/>
          </p:nvPr>
        </p:nvSpPr>
        <p:spPr>
          <a:xfrm>
            <a:off x="1320800" y="1905000"/>
            <a:ext cx="9550400" cy="1421928"/>
          </a:xfrm>
        </p:spPr>
        <p:txBody>
          <a:bodyPr/>
          <a:lstStyle>
            <a:lvl1pPr>
              <a:buFont typeface="Arial" pitchFamily="34" charset="0"/>
              <a:buNone/>
              <a:defRPr sz="9600"/>
            </a:lvl1pPr>
          </a:lstStyle>
          <a:p>
            <a:pPr lvl="0"/>
            <a:r>
              <a:rPr lang="en-US" dirty="0" smtClean="0"/>
              <a:t>Subtitle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6084" y="1980460"/>
            <a:ext cx="10363200" cy="75713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5134" y="4646614"/>
            <a:ext cx="10481733" cy="585787"/>
          </a:xfrm>
        </p:spPr>
        <p:txBody>
          <a:bodyPr anchor="ctr"/>
          <a:lstStyle>
            <a:lvl1pPr marL="0" indent="0">
              <a:buFont typeface="Wingdings" pitchFamily="2" charset="2"/>
              <a:buNone/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64633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37568"/>
            <a:ext cx="10363200" cy="36933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414463"/>
            <a:ext cx="5490633" cy="19574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9134" y="1414463"/>
            <a:ext cx="5490633" cy="195745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5713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0143"/>
            <a:ext cx="5386917" cy="42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1717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50143"/>
            <a:ext cx="5389033" cy="42473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171739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065768"/>
            <a:ext cx="4011084" cy="36933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22344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2862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8951" y="304800"/>
            <a:ext cx="11190816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414463"/>
            <a:ext cx="11184467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61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2pPr>
      <a:lvl3pPr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3pPr>
      <a:lvl4pPr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4pPr>
      <a:lvl5pPr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5pPr>
      <a:lvl6pPr marL="4572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6pPr>
      <a:lvl7pPr marL="9144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7pPr>
      <a:lvl8pPr marL="13716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8pPr>
      <a:lvl9pPr marL="18288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defRPr sz="48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Berkeley Old ITC" pitchFamily="18" charset="0"/>
        </a:defRPr>
      </a:lvl9pPr>
    </p:titleStyle>
    <p:bodyStyle>
      <a:lvl1pPr marL="460375" indent="-4603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8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58838" indent="-3968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54125" indent="-3937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597025" indent="-34131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1882775" indent="-28416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701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30273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845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941763" indent="-346075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Blip>
          <a:blip r:embed="rId19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 bwMode="auto">
          <a:xfrm>
            <a:off x="738150" y="928670"/>
            <a:ext cx="5942149" cy="63890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fa-IR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B Nazanin" pitchFamily="2" charset="-78"/>
              </a:rPr>
              <a:t>عنوان </a:t>
            </a:r>
            <a:r>
              <a:rPr lang="fa-I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B Nazanin" pitchFamily="2" charset="-78"/>
              </a:rPr>
              <a:t>: </a:t>
            </a:r>
            <a:r>
              <a:rPr lang="fa-I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B Nazanin" pitchFamily="2" charset="-78"/>
              </a:rPr>
              <a:t>باغ</a:t>
            </a:r>
            <a:r>
              <a:rPr lang="fa-I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B Nazanin" pitchFamily="2" charset="-78"/>
              </a:rPr>
              <a:t> </a:t>
            </a:r>
            <a:r>
              <a:rPr lang="fa-IR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B Nazanin" pitchFamily="2" charset="-78"/>
              </a:rPr>
              <a:t>موزه گیاه شناسی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  <a:cs typeface="B Nazanin" pitchFamily="2" charset="-78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446" y="1375965"/>
            <a:ext cx="3933000" cy="3812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Bevel 1"/>
          <p:cNvSpPr/>
          <p:nvPr/>
        </p:nvSpPr>
        <p:spPr bwMode="auto">
          <a:xfrm>
            <a:off x="911423" y="2760882"/>
            <a:ext cx="5768875" cy="1042416"/>
          </a:xfrm>
          <a:prstGeom prst="bevel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استاد: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</p:txBody>
      </p:sp>
      <p:sp>
        <p:nvSpPr>
          <p:cNvPr id="6" name="Bevel 5"/>
          <p:cNvSpPr/>
          <p:nvPr/>
        </p:nvSpPr>
        <p:spPr bwMode="auto">
          <a:xfrm>
            <a:off x="933678" y="4232503"/>
            <a:ext cx="5768875" cy="1042416"/>
          </a:xfrm>
          <a:prstGeom prst="bevel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دانشجو: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ÙØ¬ÙÙØ¹Ù Ø¨Ø§Øº Ú¯ÛØ§Ù Ø´ÙØ§Ø³Û ÙÙÛ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620688"/>
            <a:ext cx="734481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be 2"/>
          <p:cNvSpPr/>
          <p:nvPr/>
        </p:nvSpPr>
        <p:spPr bwMode="auto">
          <a:xfrm>
            <a:off x="8328248" y="332656"/>
            <a:ext cx="3335319" cy="792088"/>
          </a:xfrm>
          <a:prstGeom prst="cube">
            <a:avLst/>
          </a:prstGeom>
          <a:solidFill>
            <a:srgbClr val="FFC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راهنمای بخش های باغ موزه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</p:txBody>
      </p:sp>
      <p:pic>
        <p:nvPicPr>
          <p:cNvPr id="4100" name="Picture 4" descr="Image result for â«Ø¨Ø§Øº ÙÙØ²Ù Ú¯ÛØ§Ù Ø´ÙØ§Ø³Ûâ¬â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364" y="1916832"/>
            <a:ext cx="3353247" cy="35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718674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 bwMode="auto">
          <a:xfrm>
            <a:off x="7032104" y="548680"/>
            <a:ext cx="4536504" cy="936104"/>
          </a:xfrm>
          <a:prstGeom prst="bevel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a-IR" sz="2400" b="1" dirty="0">
                <a:cs typeface="B Nazanin" pitchFamily="2" charset="-78"/>
              </a:rPr>
              <a:t>باغ </a:t>
            </a:r>
            <a:r>
              <a:rPr lang="fa-IR" sz="2400" b="1" dirty="0" smtClean="0">
                <a:cs typeface="B Nazanin" pitchFamily="2" charset="-78"/>
              </a:rPr>
              <a:t>موزه گیاه شناسی مینسک بلاروس</a:t>
            </a:r>
            <a:endParaRPr lang="fa-IR" sz="2400" b="1" dirty="0"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5440" y="764982"/>
            <a:ext cx="3849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>
                <a:solidFill>
                  <a:srgbClr val="FFFF00"/>
                </a:solidFill>
                <a:cs typeface="B Nazanin" pitchFamily="2" charset="-78"/>
              </a:rPr>
              <a:t>موزه گل های رنگارنگ در بلاروس</a:t>
            </a:r>
          </a:p>
        </p:txBody>
      </p:sp>
      <p:sp>
        <p:nvSpPr>
          <p:cNvPr id="4" name="Striped Right Arrow 3"/>
          <p:cNvSpPr/>
          <p:nvPr/>
        </p:nvSpPr>
        <p:spPr bwMode="auto">
          <a:xfrm rot="10800000">
            <a:off x="5269636" y="630400"/>
            <a:ext cx="1563024" cy="772664"/>
          </a:xfrm>
          <a:prstGeom prst="stripedRightArrow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5401" y="1844824"/>
            <a:ext cx="10861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itchFamily="2" charset="2"/>
              <a:buChar char="v"/>
            </a:pPr>
            <a:r>
              <a:rPr lang="fa-IR" sz="2400" dirty="0">
                <a:solidFill>
                  <a:srgbClr val="FFFF00"/>
                </a:solidFill>
                <a:cs typeface="B Nazanin" pitchFamily="2" charset="-78"/>
              </a:rPr>
              <a:t>باغ </a:t>
            </a:r>
            <a:r>
              <a:rPr lang="fa-IR" sz="2400" dirty="0" smtClean="0">
                <a:solidFill>
                  <a:srgbClr val="FFFF00"/>
                </a:solidFill>
                <a:cs typeface="B Nazanin" pitchFamily="2" charset="-78"/>
              </a:rPr>
              <a:t>موزه گیاهشناسی </a:t>
            </a:r>
            <a:r>
              <a:rPr lang="fa-IR" sz="2400" dirty="0">
                <a:solidFill>
                  <a:srgbClr val="FFFF00"/>
                </a:solidFill>
                <a:cs typeface="B Nazanin" pitchFamily="2" charset="-78"/>
              </a:rPr>
              <a:t>مینسک </a:t>
            </a:r>
            <a:r>
              <a:rPr lang="fa-IR" sz="2400" dirty="0">
                <a:cs typeface="B Nazanin" pitchFamily="2" charset="-78"/>
              </a:rPr>
              <a:t>یکی از مهمترین جاذبه های این شهر </a:t>
            </a:r>
            <a:r>
              <a:rPr lang="fa-IR" sz="2400" dirty="0" smtClean="0">
                <a:cs typeface="B Nazanin" pitchFamily="2" charset="-78"/>
              </a:rPr>
              <a:t>است.</a:t>
            </a:r>
          </a:p>
          <a:p>
            <a:pPr marL="342900" indent="-342900" algn="just" rtl="1">
              <a:buFont typeface="Wingdings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باغ </a:t>
            </a:r>
            <a:r>
              <a:rPr lang="fa-IR" sz="2400" dirty="0">
                <a:cs typeface="B Nazanin" pitchFamily="2" charset="-78"/>
              </a:rPr>
              <a:t>گیاهشناسی </a:t>
            </a:r>
            <a:r>
              <a:rPr lang="fa-IR" sz="2400" dirty="0" smtClean="0">
                <a:cs typeface="B Nazanin" pitchFamily="2" charset="-78"/>
              </a:rPr>
              <a:t>مینسک</a:t>
            </a:r>
            <a:r>
              <a:rPr lang="en-US" sz="2400" dirty="0" smtClean="0">
                <a:cs typeface="B Nazanin" pitchFamily="2" charset="-78"/>
              </a:rPr>
              <a:t>Minsk </a:t>
            </a:r>
            <a:r>
              <a:rPr lang="en-US" sz="2400" dirty="0">
                <a:cs typeface="B Nazanin" pitchFamily="2" charset="-78"/>
              </a:rPr>
              <a:t>Botanical </a:t>
            </a:r>
            <a:r>
              <a:rPr lang="en-US" sz="2400" dirty="0" smtClean="0">
                <a:cs typeface="B Nazanin" pitchFamily="2" charset="-78"/>
              </a:rPr>
              <a:t>Garden </a:t>
            </a:r>
            <a:r>
              <a:rPr lang="fa-IR" sz="2400" dirty="0" smtClean="0">
                <a:cs typeface="B Nazanin" pitchFamily="2" charset="-78"/>
              </a:rPr>
              <a:t> با </a:t>
            </a:r>
            <a:r>
              <a:rPr lang="fa-IR" sz="2400" dirty="0">
                <a:cs typeface="B Nazanin" pitchFamily="2" charset="-78"/>
              </a:rPr>
              <a:t>مساحت بیش از ۵۳۰ هزار متر مربع حدود ۹ هزار گونه ی گیاهی مختلف دارد.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3074" name="Picture 2" descr="Image result for â«Ø¨Ø§Øº ÙÙØ²Ù Ú¯ÛØ§Ù Ø´ÙØ§Ø³Û ÙÛÙØ³Ú© Ø¨ÙØ§Ø±ÙØ³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3140968"/>
            <a:ext cx="9525000" cy="329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98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 bwMode="auto">
          <a:xfrm>
            <a:off x="7032104" y="548680"/>
            <a:ext cx="4536504" cy="936104"/>
          </a:xfrm>
          <a:prstGeom prst="bevel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rtl="1"/>
            <a:r>
              <a:rPr lang="fa-IR" sz="2400" b="1" dirty="0">
                <a:cs typeface="B Nazanin" pitchFamily="2" charset="-78"/>
              </a:rPr>
              <a:t>باغ های گیاهشناسی سلطنتی کیو </a:t>
            </a:r>
            <a:r>
              <a:rPr lang="en-US" sz="2400" b="1" dirty="0">
                <a:cs typeface="B Nazanin" pitchFamily="2" charset="-78"/>
              </a:rPr>
              <a:t>Kew</a:t>
            </a:r>
          </a:p>
        </p:txBody>
      </p:sp>
      <p:sp>
        <p:nvSpPr>
          <p:cNvPr id="3" name="Rectangle 2"/>
          <p:cNvSpPr/>
          <p:nvPr/>
        </p:nvSpPr>
        <p:spPr>
          <a:xfrm>
            <a:off x="623392" y="1700808"/>
            <a:ext cx="10945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cs typeface="B Nazanin" pitchFamily="2" charset="-78"/>
              </a:rPr>
              <a:t>121 هکتار باغ و گلخانه‌های میان ریچموند و کیو در جنوب غربی لندن در کشور انگلستان را در برمی‌گیرد.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19458" name="Picture 2" descr="http://isop.ir/Uploads/EditorFiles/ki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240" y="2430194"/>
            <a:ext cx="6705600" cy="387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9376" y="4077072"/>
            <a:ext cx="436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cs typeface="B Nazanin" pitchFamily="2" charset="-78"/>
              </a:rPr>
              <a:t>این باغ‌ها در سال 1759 تاسیس شدند و در سال2009 میلادی دویست و پنجاهمین سالگرد تاسیس آن‌ها برپا شد.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431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26" y="0"/>
            <a:ext cx="122036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021424" y="5157192"/>
            <a:ext cx="8137525" cy="1200329"/>
          </a:xfrm>
          <a:prstGeom prst="rect">
            <a:avLst/>
          </a:prstGeom>
          <a:solidFill>
            <a:schemeClr val="accent2"/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a-IR" b="1" dirty="0">
                <a:solidFill>
                  <a:srgbClr val="FF0000"/>
                </a:solidFill>
              </a:rPr>
              <a:t>کانال تلگرامی </a:t>
            </a:r>
            <a:endParaRPr lang="en-US" b="1" dirty="0">
              <a:solidFill>
                <a:srgbClr val="FF0000"/>
              </a:solidFill>
            </a:endParaRPr>
          </a:p>
          <a:p>
            <a:pPr algn="ctr"/>
            <a:endParaRPr lang="en-US" b="1" dirty="0" smtClean="0">
              <a:solidFill>
                <a:srgbClr val="FF0000"/>
              </a:solidFill>
            </a:endParaRPr>
          </a:p>
          <a:p>
            <a:pPr algn="ctr"/>
            <a:r>
              <a:rPr lang="fa-IR" b="1" dirty="0" smtClean="0">
                <a:solidFill>
                  <a:srgbClr val="FF0000"/>
                </a:solidFill>
              </a:rPr>
              <a:t>بانک پاورپوینت </a:t>
            </a:r>
            <a:r>
              <a:rPr lang="fa-IR" b="1" dirty="0">
                <a:solidFill>
                  <a:srgbClr val="FF0000"/>
                </a:solidFill>
              </a:rPr>
              <a:t>های مهندسی رشته عمران و معماری                                                                       </a:t>
            </a:r>
            <a:r>
              <a:rPr lang="en-US" b="1" dirty="0">
                <a:solidFill>
                  <a:srgbClr val="FF0000"/>
                </a:solidFill>
              </a:rPr>
              <a:t>@</a:t>
            </a:r>
            <a:r>
              <a:rPr lang="en-US" b="1" dirty="0" err="1">
                <a:solidFill>
                  <a:srgbClr val="FF0000"/>
                </a:solidFill>
              </a:rPr>
              <a:t>Bankpptmohandesi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" y="-13111"/>
            <a:ext cx="12192000" cy="6858000"/>
          </a:xfrm>
          <a:prstGeom prst="rect">
            <a:avLst/>
          </a:prstGeom>
          <a:solidFill>
            <a:srgbClr val="3366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2604" name="AutoShape 12"/>
          <p:cNvSpPr>
            <a:spLocks noChangeArrowheads="1"/>
          </p:cNvSpPr>
          <p:nvPr/>
        </p:nvSpPr>
        <p:spPr bwMode="auto">
          <a:xfrm>
            <a:off x="609600" y="1772816"/>
            <a:ext cx="5283200" cy="609584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  <a:scene3d>
            <a:camera prst="isometricOffAxis1Right">
              <a:rot lat="1080000" lon="20039998" rev="21599994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FFFF00"/>
                </a:solidFill>
                <a:cs typeface="B Nazanin" pitchFamily="2" charset="-78"/>
              </a:rPr>
              <a:t>اهداف احداث باغ گیاه شناسی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  <a:cs typeface="B Nazanin" pitchFamily="2" charset="-78"/>
            </a:endParaRPr>
          </a:p>
        </p:txBody>
      </p:sp>
      <p:sp>
        <p:nvSpPr>
          <p:cNvPr id="622605" name="AutoShape 13"/>
          <p:cNvSpPr>
            <a:spLocks noChangeArrowheads="1"/>
          </p:cNvSpPr>
          <p:nvPr/>
        </p:nvSpPr>
        <p:spPr bwMode="auto">
          <a:xfrm>
            <a:off x="623392" y="1124744"/>
            <a:ext cx="5283200" cy="534797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  <a:scene3d>
            <a:camera prst="isometricOffAxis1Right">
              <a:rot lat="1080000" lon="20039998" rev="21599994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B Nazanin" pitchFamily="2" charset="-78"/>
              </a:rPr>
              <a:t>تاریخچه باغسازی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  <a:cs typeface="B Nazanin" pitchFamily="2" charset="-78"/>
            </a:endParaRPr>
          </a:p>
        </p:txBody>
      </p:sp>
      <p:sp>
        <p:nvSpPr>
          <p:cNvPr id="622606" name="AutoShape 14"/>
          <p:cNvSpPr>
            <a:spLocks noChangeArrowheads="1"/>
          </p:cNvSpPr>
          <p:nvPr/>
        </p:nvSpPr>
        <p:spPr bwMode="auto">
          <a:xfrm>
            <a:off x="623392" y="404664"/>
            <a:ext cx="5283200" cy="591343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  <a:scene3d>
            <a:camera prst="isometricOffAxis1Right">
              <a:rot lat="1080000" lon="20039998" rev="21599994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B Nazanin" pitchFamily="2" charset="-78"/>
              </a:rPr>
              <a:t>تعریف باغ موزه گیاه شناسی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  <a:cs typeface="B Nazanin" pitchFamily="2" charset="-78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609600" y="2492896"/>
            <a:ext cx="5283200" cy="546696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  <a:scene3d>
            <a:camera prst="isometricOffAxis1Right">
              <a:rot lat="1080000" lon="20039998" rev="21599994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ریزفضاها و برنامه فیزیکی </a:t>
            </a:r>
            <a:r>
              <a:rPr lang="fa-IR" sz="2400" b="1" dirty="0">
                <a:solidFill>
                  <a:srgbClr val="FFFF00"/>
                </a:solidFill>
                <a:cs typeface="B Nazanin" pitchFamily="2" charset="-78"/>
              </a:rPr>
              <a:t>موزه گیاه شناسی</a:t>
            </a: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  <a:cs typeface="B Nazanin" pitchFamily="2" charset="-78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632691" y="3861048"/>
            <a:ext cx="5283200" cy="595246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  <a:scene3d>
            <a:camera prst="isometricOffAxis1Right">
              <a:rot lat="1080000" lon="20039998" rev="21599994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a-IR" sz="2400" b="1" dirty="0">
                <a:solidFill>
                  <a:srgbClr val="FFFF00"/>
                </a:solidFill>
                <a:cs typeface="B Nazanin" pitchFamily="2" charset="-78"/>
              </a:rPr>
              <a:t>باغ موزه گیاه شناسی مینسک بلاروس</a:t>
            </a:r>
          </a:p>
        </p:txBody>
      </p:sp>
      <p:sp>
        <p:nvSpPr>
          <p:cNvPr id="21" name="WordArt 3" descr="Paper bag"/>
          <p:cNvSpPr>
            <a:spLocks noChangeArrowheads="1" noChangeShapeType="1" noTextEdit="1"/>
          </p:cNvSpPr>
          <p:nvPr/>
        </p:nvSpPr>
        <p:spPr bwMode="auto">
          <a:xfrm rot="21340926">
            <a:off x="6087183" y="1998774"/>
            <a:ext cx="4311929" cy="251303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isometricOffAxis2Left"/>
              <a:lightRig rig="threePt" dir="t"/>
            </a:scene3d>
          </a:bodyPr>
          <a:lstStyle/>
          <a:p>
            <a:pPr algn="r" rtl="1" eaLnBrk="1" hangingPunct="1">
              <a:defRPr/>
            </a:pPr>
            <a:r>
              <a:rPr lang="fa-IR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فهرست </a:t>
            </a:r>
          </a:p>
          <a:p>
            <a:pPr algn="r" rtl="1" eaLnBrk="1" hangingPunct="1">
              <a:defRPr/>
            </a:pPr>
            <a:r>
              <a:rPr lang="fa-IR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مطالب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668784" y="3140968"/>
            <a:ext cx="5283200" cy="595246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  <a:scene3d>
            <a:camera prst="isometricOffAxis1Right">
              <a:rot lat="1080000" lon="20039998" rev="21599994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rgbClr val="FFFF00"/>
                </a:solidFill>
                <a:cs typeface="B Nazanin" pitchFamily="2" charset="-78"/>
              </a:rPr>
              <a:t>باغ موزه گیاه شناسی (باغ ملی ایران)</a:t>
            </a:r>
            <a:endParaRPr lang="en-US" sz="2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  <a:cs typeface="B Nazanin" pitchFamily="2" charset="-78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695400" y="5210018"/>
            <a:ext cx="5283200" cy="595246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  <a:scene3d>
            <a:camera prst="isometricOffAxis1Right">
              <a:rot lat="1080000" lon="20039998" rev="21599994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fa-IR" sz="2400" b="1" dirty="0" smtClean="0">
                <a:solidFill>
                  <a:srgbClr val="FFFF00"/>
                </a:solidFill>
                <a:cs typeface="B Nazanin" pitchFamily="2" charset="-78"/>
              </a:rPr>
              <a:t>منابع و مراجع</a:t>
            </a:r>
            <a:endParaRPr lang="fa-IR" sz="24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>
            <a:off x="623392" y="4561946"/>
            <a:ext cx="5283200" cy="595246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  <a:scene3d>
            <a:camera prst="isometricOffAxis1Right">
              <a:rot lat="1080000" lon="20039998" rev="21599994"/>
            </a:camera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algn="ctr" rtl="1"/>
            <a:r>
              <a:rPr lang="fa-IR" sz="2400" b="1" dirty="0">
                <a:solidFill>
                  <a:srgbClr val="FFFF00"/>
                </a:solidFill>
                <a:cs typeface="B Nazanin" pitchFamily="2" charset="-78"/>
              </a:rPr>
              <a:t>باغ های گیاهشناسی سلطنتی کیو </a:t>
            </a:r>
            <a:r>
              <a:rPr lang="en-US" sz="2400" b="1" dirty="0">
                <a:solidFill>
                  <a:srgbClr val="FFFF00"/>
                </a:solidFill>
                <a:cs typeface="B Nazanin" pitchFamily="2" charset="-78"/>
              </a:rPr>
              <a:t>Kew</a:t>
            </a:r>
          </a:p>
        </p:txBody>
      </p:sp>
    </p:spTree>
    <p:extLst>
      <p:ext uri="{BB962C8B-B14F-4D97-AF65-F5344CB8AC3E}">
        <p14:creationId xmlns:p14="http://schemas.microsoft.com/office/powerpoint/2010/main" val="57530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 bwMode="auto">
          <a:xfrm>
            <a:off x="3359696" y="548680"/>
            <a:ext cx="6120680" cy="1008112"/>
          </a:xfrm>
          <a:prstGeom prst="ribbon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B Nazanin" pitchFamily="2" charset="-78"/>
              </a:rPr>
              <a:t>تعریف باغ موزه گیاه شناسی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47928" y="2428701"/>
            <a:ext cx="61206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buFont typeface="Wingdings" pitchFamily="2" charset="2"/>
              <a:buChar char="v"/>
            </a:pPr>
            <a:r>
              <a:rPr lang="fa-IR" sz="2400" dirty="0">
                <a:solidFill>
                  <a:srgbClr val="FFFF00"/>
                </a:solidFill>
                <a:cs typeface="B Nazanin" pitchFamily="2" charset="-78"/>
              </a:rPr>
              <a:t>باغ </a:t>
            </a:r>
            <a:r>
              <a:rPr lang="fa-IR" sz="2400" dirty="0" smtClean="0">
                <a:solidFill>
                  <a:srgbClr val="FFFF00"/>
                </a:solidFill>
                <a:cs typeface="B Nazanin" pitchFamily="2" charset="-78"/>
              </a:rPr>
              <a:t>موزه گیاه </a:t>
            </a:r>
            <a:r>
              <a:rPr lang="fa-IR" sz="2400" dirty="0">
                <a:solidFill>
                  <a:srgbClr val="FFFF00"/>
                </a:solidFill>
                <a:cs typeface="B Nazanin" pitchFamily="2" charset="-78"/>
              </a:rPr>
              <a:t>شناسی </a:t>
            </a:r>
            <a:r>
              <a:rPr lang="fa-IR" sz="2400" dirty="0">
                <a:cs typeface="B Nazanin" pitchFamily="2" charset="-78"/>
              </a:rPr>
              <a:t>مکانی است که در آن مجموعه ای از گیاهان بومی و غیر بومی در فضای باز و در گلخانه ها کشت می </a:t>
            </a:r>
            <a:r>
              <a:rPr lang="fa-IR" sz="2400" dirty="0" smtClean="0">
                <a:cs typeface="B Nazanin" pitchFamily="2" charset="-78"/>
              </a:rPr>
              <a:t>شوند.</a:t>
            </a:r>
          </a:p>
          <a:p>
            <a:pPr marL="342900" indent="-342900" algn="just" rtl="1">
              <a:buFont typeface="Wingdings" pitchFamily="2" charset="2"/>
              <a:buChar char="v"/>
            </a:pPr>
            <a:endParaRPr lang="fa-IR" sz="2400" dirty="0">
              <a:cs typeface="B Nazanin" pitchFamily="2" charset="-78"/>
            </a:endParaRPr>
          </a:p>
          <a:p>
            <a:pPr marL="342900" indent="-342900" algn="just" rtl="1">
              <a:buFont typeface="Wingdings" pitchFamily="2" charset="2"/>
              <a:buChar char="v"/>
            </a:pPr>
            <a:r>
              <a:rPr lang="fa-IR" sz="2400" dirty="0" smtClean="0">
                <a:cs typeface="B Nazanin" pitchFamily="2" charset="-78"/>
              </a:rPr>
              <a:t>موزه گل و گیاه نقش </a:t>
            </a:r>
            <a:r>
              <a:rPr lang="fa-IR" sz="2400" dirty="0">
                <a:cs typeface="B Nazanin" pitchFamily="2" charset="-78"/>
              </a:rPr>
              <a:t>مهمی در زمینه های مختلف تحقیقاتی از جمله علوم گیاهی و باغبانی، آموزش عمومی و آشنا ساختن مردم به اهمیت گیاهان و لزوم حفاظت از آنها بر عهده دارند</a:t>
            </a:r>
            <a:r>
              <a:rPr lang="fa-IR" sz="2400" dirty="0" smtClean="0">
                <a:cs typeface="B Nazanin" pitchFamily="2" charset="-78"/>
              </a:rPr>
              <a:t>.</a:t>
            </a:r>
            <a:endParaRPr lang="en-US" sz="2400" dirty="0" smtClean="0">
              <a:cs typeface="B Nazanin" pitchFamily="2" charset="-78"/>
            </a:endParaRPr>
          </a:p>
        </p:txBody>
      </p:sp>
      <p:pic>
        <p:nvPicPr>
          <p:cNvPr id="9218" name="Picture 2" descr="Image result for â«Ø¨Ø§Øº ÙÙØ²Ù Ú¯ÛØ§Ù Ø´ÙØ§Ø³Û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795136"/>
            <a:ext cx="4536504" cy="431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55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 bwMode="auto">
          <a:xfrm>
            <a:off x="3376286" y="404664"/>
            <a:ext cx="6120680" cy="1008112"/>
          </a:xfrm>
          <a:prstGeom prst="ribbon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  <a:cs typeface="B Nazanin" pitchFamily="2" charset="-78"/>
              </a:rPr>
              <a:t>تاریخچه باغسازی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5400" y="1552724"/>
            <a:ext cx="108732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altLang="en-US" sz="2400" dirty="0">
                <a:latin typeface="Arial" pitchFamily="34" charset="0"/>
                <a:cs typeface="B Nazanin" pitchFamily="2" charset="-78"/>
              </a:rPr>
              <a:t>مي‌توان تاريخچه‌ي باغسازي را به صورت زير تقسيم بندي كرد: </a:t>
            </a:r>
          </a:p>
          <a:p>
            <a:pPr algn="just" rtl="1"/>
            <a:r>
              <a:rPr lang="fa-IR" alt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B Nazanin" pitchFamily="2" charset="-78"/>
              </a:rPr>
              <a:t>1- عهد قديم (قبل از ميلاد مسيح)</a:t>
            </a:r>
          </a:p>
          <a:p>
            <a:pPr algn="just" rtl="1"/>
            <a:r>
              <a:rPr lang="fa-IR" alt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B Nazanin" pitchFamily="2" charset="-78"/>
              </a:rPr>
              <a:t>2- قرون وسطي</a:t>
            </a:r>
          </a:p>
          <a:p>
            <a:pPr algn="just" rtl="1"/>
            <a:r>
              <a:rPr lang="fa-IR" alt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B Nazanin" pitchFamily="2" charset="-78"/>
              </a:rPr>
              <a:t>3- عصر رنسانس(نوزايي) كه  از اواخر قرن 13 در فلورانس ايتاليا آغاز شد و سه قرن باقي ماند.</a:t>
            </a:r>
          </a:p>
          <a:p>
            <a:pPr algn="just" rtl="1"/>
            <a:r>
              <a:rPr lang="fa-IR" alt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B Nazanin" pitchFamily="2" charset="-78"/>
              </a:rPr>
              <a:t>4- دوران بعد از رنسانس (پيدايش باغهاي باروك يا رسمي)، قرن 17 و 18 </a:t>
            </a:r>
          </a:p>
          <a:p>
            <a:pPr algn="just" rtl="1"/>
            <a:r>
              <a:rPr lang="fa-IR" altLang="en-US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B Nazanin" pitchFamily="2" charset="-78"/>
              </a:rPr>
              <a:t>5- دوران طبيعت گرايي، اواخر قرن 18 به بعد</a:t>
            </a:r>
          </a:p>
        </p:txBody>
      </p:sp>
      <p:pic>
        <p:nvPicPr>
          <p:cNvPr id="10242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3284984"/>
            <a:ext cx="3456384" cy="293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3869820"/>
            <a:ext cx="5832648" cy="2379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99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4" y="764704"/>
            <a:ext cx="5904656" cy="543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863675" y="1473864"/>
            <a:ext cx="2759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حراست</a:t>
            </a: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گیشه بلیط و مجلات</a:t>
            </a: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کتابخانه</a:t>
            </a: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نمایشگاه </a:t>
            </a:r>
            <a:r>
              <a:rPr lang="fa-IR" sz="2400" dirty="0" smtClean="0">
                <a:cs typeface="B Nazanin" pitchFamily="2" charset="-78"/>
              </a:rPr>
              <a:t>گیاهان</a:t>
            </a: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گلخانه</a:t>
            </a:r>
            <a:endParaRPr lang="fa-IR" sz="2400" dirty="0">
              <a:cs typeface="B Nazanin" pitchFamily="2" charset="-78"/>
            </a:endParaRP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غذا خوری</a:t>
            </a: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لابی</a:t>
            </a: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موتور خانه</a:t>
            </a: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سرویس </a:t>
            </a:r>
            <a:r>
              <a:rPr lang="fa-IR" sz="2400" dirty="0">
                <a:cs typeface="B Nazanin" pitchFamily="2" charset="-78"/>
              </a:rPr>
              <a:t>بهداشتی</a:t>
            </a: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کافی شاپ</a:t>
            </a: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کافی نت</a:t>
            </a: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اتاق مطالعه</a:t>
            </a: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گالری </a:t>
            </a:r>
            <a:r>
              <a:rPr lang="fa-IR" sz="2400" dirty="0" smtClean="0">
                <a:cs typeface="B Nazanin" pitchFamily="2" charset="-78"/>
              </a:rPr>
              <a:t>سبز</a:t>
            </a:r>
            <a:endParaRPr lang="fa-IR" sz="2400" dirty="0">
              <a:cs typeface="B Nazanin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55336" y="1453425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آزمایشگاه</a:t>
            </a: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سمعی </a:t>
            </a:r>
            <a:r>
              <a:rPr lang="fa-IR" sz="2400" dirty="0">
                <a:cs typeface="B Nazanin" pitchFamily="2" charset="-78"/>
              </a:rPr>
              <a:t>بصری</a:t>
            </a: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اتاق </a:t>
            </a:r>
            <a:r>
              <a:rPr lang="fa-IR" sz="2400" dirty="0" smtClean="0">
                <a:cs typeface="B Nazanin" pitchFamily="2" charset="-78"/>
              </a:rPr>
              <a:t>کارمندان</a:t>
            </a: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 smtClean="0">
                <a:cs typeface="B Nazanin" pitchFamily="2" charset="-78"/>
              </a:rPr>
              <a:t>آبدارخانه</a:t>
            </a:r>
            <a:endParaRPr lang="fa-IR" sz="2400" dirty="0">
              <a:cs typeface="B Nazanin" pitchFamily="2" charset="-78"/>
            </a:endParaRP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اتاق مالی</a:t>
            </a: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اتاق جلسات</a:t>
            </a: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اتاق منشی</a:t>
            </a: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اتاق گریم</a:t>
            </a: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اتاق نور</a:t>
            </a: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انبار</a:t>
            </a: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اتاق ریاست</a:t>
            </a:r>
          </a:p>
          <a:p>
            <a:pPr marL="342900" indent="-342900" algn="r" rtl="1">
              <a:buFont typeface="Wingdings" pitchFamily="2" charset="2"/>
              <a:buChar char="Ø"/>
            </a:pPr>
            <a:r>
              <a:rPr lang="fa-IR" sz="2400" dirty="0">
                <a:cs typeface="B Nazanin" pitchFamily="2" charset="-78"/>
              </a:rPr>
              <a:t>و …</a:t>
            </a:r>
          </a:p>
        </p:txBody>
      </p:sp>
      <p:sp>
        <p:nvSpPr>
          <p:cNvPr id="5" name="Cube 4"/>
          <p:cNvSpPr/>
          <p:nvPr/>
        </p:nvSpPr>
        <p:spPr bwMode="auto">
          <a:xfrm>
            <a:off x="8256240" y="404664"/>
            <a:ext cx="3407327" cy="720080"/>
          </a:xfrm>
          <a:prstGeom prst="cube">
            <a:avLst/>
          </a:prstGeom>
          <a:solidFill>
            <a:srgbClr val="FFC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rgbClr val="7030A0"/>
                </a:solidFill>
                <a:cs typeface="B Nazanin" pitchFamily="2" charset="-78"/>
              </a:rPr>
              <a:t>ریزفضاهای موزه </a:t>
            </a:r>
            <a:r>
              <a:rPr lang="fa-IR" sz="2400" b="1" dirty="0">
                <a:solidFill>
                  <a:srgbClr val="7030A0"/>
                </a:solidFill>
                <a:cs typeface="B Nazanin" pitchFamily="2" charset="-78"/>
              </a:rPr>
              <a:t>گیاه شناسی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04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 bwMode="auto">
          <a:xfrm>
            <a:off x="2437625" y="456435"/>
            <a:ext cx="7272807" cy="812325"/>
          </a:xfrm>
          <a:prstGeom prst="ribbon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400" dirty="0" smtClean="0">
                <a:solidFill>
                  <a:srgbClr val="FFFF00"/>
                </a:solidFill>
                <a:cs typeface="B Nazanin" pitchFamily="2" charset="-78"/>
              </a:rPr>
              <a:t>برنامه فیزیکی باغ موزه گیاه </a:t>
            </a:r>
            <a:r>
              <a:rPr lang="fa-IR" sz="2400" dirty="0">
                <a:solidFill>
                  <a:srgbClr val="FFFF00"/>
                </a:solidFill>
                <a:cs typeface="B Nazanin" pitchFamily="2" charset="-78"/>
              </a:rPr>
              <a:t>شناسی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  <a:cs typeface="B Nazanin" pitchFamily="2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387847"/>
              </p:ext>
            </p:extLst>
          </p:nvPr>
        </p:nvGraphicFramePr>
        <p:xfrm>
          <a:off x="777381" y="2196762"/>
          <a:ext cx="10593294" cy="41757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531098"/>
                <a:gridCol w="3531098"/>
                <a:gridCol w="3531098"/>
              </a:tblGrid>
              <a:tr h="5841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cs typeface="B Nazanin" pitchFamily="2" charset="-78"/>
                        </a:rPr>
                        <a:t>مساحت خالص(مترمربع)</a:t>
                      </a:r>
                      <a:endParaRPr lang="en-US" sz="2000" dirty="0" smtClean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cs typeface="B Nazanin" pitchFamily="2" charset="-78"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cs typeface="B Nazanin" pitchFamily="2" charset="-78"/>
                        </a:rPr>
                        <a:t>تعداد</a:t>
                      </a:r>
                    </a:p>
                    <a:p>
                      <a:pPr algn="ctr"/>
                      <a:endParaRPr lang="fa-IR" sz="2000" dirty="0" smtClean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cs typeface="B Nazanin" pitchFamily="2" charset="-78"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cs typeface="B Nazanin" pitchFamily="2" charset="-78"/>
                        </a:rPr>
                        <a:t>عنوان فضا</a:t>
                      </a:r>
                      <a:endParaRPr lang="en-US" sz="20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</a:tr>
              <a:tr h="354474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20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1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اتاق ریاست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54474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16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1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اتاق منشی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54474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20+20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2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اتاق کارکنان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54474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25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1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اتاق جلسات 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54474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4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1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آبدارخانه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54474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4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1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سرویس بهداشتی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54474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40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1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لابی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54474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150</a:t>
                      </a:r>
                      <a:endParaRPr lang="en-US" sz="20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مجموع</a:t>
                      </a:r>
                      <a:endParaRPr lang="en-US" sz="20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4" name="Oval 3"/>
          <p:cNvSpPr/>
          <p:nvPr/>
        </p:nvSpPr>
        <p:spPr bwMode="auto">
          <a:xfrm>
            <a:off x="9408368" y="1268760"/>
            <a:ext cx="2232248" cy="752106"/>
          </a:xfrm>
          <a:prstGeom prst="ellipse">
            <a:avLst/>
          </a:prstGeom>
          <a:solidFill>
            <a:schemeClr val="accent4">
              <a:lumMod val="25000"/>
            </a:schemeClr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عرصه اداری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8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132174"/>
              </p:ext>
            </p:extLst>
          </p:nvPr>
        </p:nvGraphicFramePr>
        <p:xfrm>
          <a:off x="839416" y="3501008"/>
          <a:ext cx="10593294" cy="283237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531098"/>
                <a:gridCol w="3531098"/>
                <a:gridCol w="3531098"/>
              </a:tblGrid>
              <a:tr h="1417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cs typeface="B Nazanin" pitchFamily="2" charset="-78"/>
                        </a:rPr>
                        <a:t>مساحت خالص(مترمربع)</a:t>
                      </a:r>
                      <a:endParaRPr lang="en-US" sz="2000" dirty="0" smtClean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cs typeface="B Nazanin" pitchFamily="2" charset="-78"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cs typeface="B Nazanin" pitchFamily="2" charset="-78"/>
                        </a:rPr>
                        <a:t>تعداد</a:t>
                      </a:r>
                    </a:p>
                    <a:p>
                      <a:pPr algn="ctr"/>
                      <a:endParaRPr lang="fa-IR" sz="2000" dirty="0" smtClean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cs typeface="B Nazanin" pitchFamily="2" charset="-78"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cs typeface="B Nazanin" pitchFamily="2" charset="-78"/>
                        </a:rPr>
                        <a:t>عنوان فضا</a:t>
                      </a:r>
                      <a:endParaRPr lang="en-US" sz="20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</a:tr>
              <a:tr h="456634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1100-800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10-8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نمایشگاه گیاهان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56634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120+120+120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3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گلخانه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56634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600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1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گالری سبز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56634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2100-1800</a:t>
                      </a:r>
                      <a:endParaRPr lang="en-US" sz="20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مجموع</a:t>
                      </a:r>
                      <a:endParaRPr lang="en-US" sz="20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 bwMode="auto">
          <a:xfrm>
            <a:off x="9371090" y="1255743"/>
            <a:ext cx="2232248" cy="752106"/>
          </a:xfrm>
          <a:prstGeom prst="ellipse">
            <a:avLst/>
          </a:prstGeom>
          <a:solidFill>
            <a:schemeClr val="accent4">
              <a:lumMod val="25000"/>
            </a:schemeClr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عرصه نمایشگاهی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461004"/>
            <a:ext cx="7776864" cy="2679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7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 bwMode="auto">
          <a:xfrm>
            <a:off x="8579537" y="811529"/>
            <a:ext cx="3069410" cy="752106"/>
          </a:xfrm>
          <a:prstGeom prst="ellipse">
            <a:avLst/>
          </a:prstGeom>
          <a:solidFill>
            <a:schemeClr val="accent4">
              <a:lumMod val="25000"/>
            </a:schemeClr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lackadder ITC" pitchFamily="82" charset="0"/>
              </a:rPr>
              <a:t>عرصه خدمات و پشتیبانی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975980"/>
              </p:ext>
            </p:extLst>
          </p:nvPr>
        </p:nvGraphicFramePr>
        <p:xfrm>
          <a:off x="5632545" y="2408856"/>
          <a:ext cx="5893983" cy="283237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964661"/>
                <a:gridCol w="1964661"/>
                <a:gridCol w="1964661"/>
              </a:tblGrid>
              <a:tr h="66956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sz="20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cs typeface="B Nazanin" pitchFamily="2" charset="-78"/>
                        </a:rPr>
                        <a:t>مساحت خالص(مترمربع)</a:t>
                      </a:r>
                      <a:endParaRPr lang="en-US" sz="2000" dirty="0" smtClean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cs typeface="B Nazanin" pitchFamily="2" charset="-78"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cs typeface="B Nazanin" pitchFamily="2" charset="-78"/>
                        </a:rPr>
                        <a:t>تعداد</a:t>
                      </a:r>
                    </a:p>
                    <a:p>
                      <a:pPr algn="ctr"/>
                      <a:endParaRPr lang="fa-IR" sz="2000" dirty="0" smtClean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cs typeface="B Nazanin" pitchFamily="2" charset="-78"/>
                      </a:endParaRPr>
                    </a:p>
                    <a:p>
                      <a:pPr algn="ctr"/>
                      <a:endParaRPr lang="en-US" sz="20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  <a:cs typeface="B Nazanin" pitchFamily="2" charset="-78"/>
                        </a:rPr>
                        <a:t>عنوان فضا</a:t>
                      </a:r>
                      <a:endParaRPr lang="en-US" sz="2000" dirty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</a:tr>
              <a:tr h="456634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4+4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2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نگهبانی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56634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1500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1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پارکینگ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56634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200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1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cs typeface="B Nazanin" pitchFamily="2" charset="-78"/>
                        </a:rPr>
                        <a:t>تاسیسات</a:t>
                      </a:r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56634">
                <a:tc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1708</a:t>
                      </a:r>
                      <a:endParaRPr lang="en-US" sz="20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a-IR" sz="2000" b="1" dirty="0" smtClean="0">
                          <a:solidFill>
                            <a:srgbClr val="FFFF00"/>
                          </a:solidFill>
                          <a:cs typeface="B Nazanin" pitchFamily="2" charset="-78"/>
                        </a:rPr>
                        <a:t>مجموع</a:t>
                      </a:r>
                      <a:endParaRPr lang="en-US" sz="2000" b="1" dirty="0">
                        <a:solidFill>
                          <a:srgbClr val="FFFF00"/>
                        </a:solidFill>
                        <a:cs typeface="B Nazanin" pitchFamily="2" charset="-78"/>
                      </a:endParaRPr>
                    </a:p>
                  </a:txBody>
                  <a:tcPr>
                    <a:solidFill>
                      <a:srgbClr val="7030A0">
                        <a:alpha val="2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b="1" dirty="0">
                        <a:cs typeface="B Nazanin" pitchFamily="2" charset="-78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 descr="Image result for â«Ø¨Ø§Øº ÙÙØ²Ù Ú¯ÛØ§Ù Ø´ÙØ§Ø³Û (Ø¨Ø§Øº ÙÙÛ Ø§ÛØ±Ø§Ù)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052736"/>
            <a:ext cx="4608512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15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 bwMode="auto">
          <a:xfrm>
            <a:off x="7032104" y="548680"/>
            <a:ext cx="4536504" cy="792088"/>
          </a:xfrm>
          <a:prstGeom prst="bevel">
            <a:avLst/>
          </a:prstGeom>
          <a:gradFill rotWithShape="0">
            <a:gsLst>
              <a:gs pos="0">
                <a:schemeClr val="accent2">
                  <a:gamma/>
                  <a:shade val="5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2700000" scaled="1"/>
          </a:gra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cs typeface="B Nazanin" pitchFamily="2" charset="-78"/>
              </a:rPr>
              <a:t>باغ موزه </a:t>
            </a:r>
            <a:r>
              <a:rPr lang="fa-IR" sz="2400" b="1" dirty="0" smtClean="0">
                <a:cs typeface="B Nazanin" pitchFamily="2" charset="-78"/>
              </a:rPr>
              <a:t>گیاه شناسی </a:t>
            </a:r>
            <a:r>
              <a:rPr lang="fa-IR" sz="2400" b="1" dirty="0">
                <a:cs typeface="B Nazanin" pitchFamily="2" charset="-78"/>
              </a:rPr>
              <a:t>(باغ ملی ایران)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lackadder ITC" pitchFamily="82" charset="0"/>
              <a:cs typeface="B Nazanin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7529" y="1562263"/>
            <a:ext cx="11017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2400" dirty="0">
                <a:cs typeface="B Nazanin" pitchFamily="2" charset="-78"/>
              </a:rPr>
              <a:t>(باغ هرباریوم) یا گنجینه گیاهان است كه در آن </a:t>
            </a:r>
            <a:r>
              <a:rPr lang="fa-IR" sz="2400" dirty="0" smtClean="0">
                <a:cs typeface="B Nazanin" pitchFamily="2" charset="-78"/>
              </a:rPr>
              <a:t>نمونه </a:t>
            </a:r>
            <a:r>
              <a:rPr lang="fa-IR" sz="2400" dirty="0">
                <a:cs typeface="B Nazanin" pitchFamily="2" charset="-78"/>
              </a:rPr>
              <a:t>های گیاهی به صورت خشك و با روش خاصی شناسایی ،طبقه بندی ونگهداری می شوند</a:t>
            </a:r>
            <a:r>
              <a:rPr lang="fa-IR" sz="2400" dirty="0" smtClean="0">
                <a:cs typeface="B Nazanin" pitchFamily="2" charset="-78"/>
              </a:rPr>
              <a:t>. این </a:t>
            </a:r>
            <a:r>
              <a:rPr lang="fa-IR" sz="2400" dirty="0">
                <a:cs typeface="B Nazanin" pitchFamily="2" charset="-78"/>
              </a:rPr>
              <a:t>مجموعه در حقیقت </a:t>
            </a:r>
            <a:r>
              <a:rPr lang="fa-IR" sz="2400" dirty="0" smtClean="0">
                <a:cs typeface="B Nazanin" pitchFamily="2" charset="-78"/>
              </a:rPr>
              <a:t>موزه </a:t>
            </a:r>
            <a:r>
              <a:rPr lang="fa-IR" sz="2400" dirty="0">
                <a:cs typeface="B Nazanin" pitchFamily="2" charset="-78"/>
              </a:rPr>
              <a:t>نباتات خشك است كه در حال حاضر با داشتن ۲۴۷ هزار نمونه گیاهی شامل گیاهان استانی و .... یكی از معتبرترین هرباریوم های منطقه خاورمیانه و بزرگترین و مجهزترین آنها در كشور است.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8088" y="4365104"/>
            <a:ext cx="4680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 fontAlgn="base"/>
            <a:r>
              <a:rPr lang="fa-IR" sz="2000" b="1" dirty="0">
                <a:solidFill>
                  <a:srgbClr val="FFFF00"/>
                </a:solidFill>
                <a:cs typeface="B Nazanin" pitchFamily="2" charset="-78"/>
              </a:rPr>
              <a:t>عملیات اجرایی باغ گیاهشناسی ملی ایران </a:t>
            </a:r>
            <a:endParaRPr lang="fa-IR" sz="2000" b="1" dirty="0" smtClean="0">
              <a:solidFill>
                <a:srgbClr val="FFFF00"/>
              </a:solidFill>
              <a:cs typeface="B Nazanin" pitchFamily="2" charset="-78"/>
            </a:endParaRPr>
          </a:p>
          <a:p>
            <a:pPr marL="342900" indent="-342900" algn="just" rtl="1" fontAlgn="base">
              <a:buFont typeface="Wingdings" pitchFamily="2" charset="2"/>
              <a:buChar char="q"/>
            </a:pPr>
            <a:r>
              <a:rPr lang="fa-IR" sz="2000" b="1" dirty="0" smtClean="0">
                <a:solidFill>
                  <a:srgbClr val="FFFF00"/>
                </a:solidFill>
                <a:cs typeface="B Nazanin" pitchFamily="2" charset="-78"/>
              </a:rPr>
              <a:t>در </a:t>
            </a:r>
            <a:r>
              <a:rPr lang="fa-IR" sz="2000" b="1" dirty="0">
                <a:solidFill>
                  <a:srgbClr val="FFFF00"/>
                </a:solidFill>
                <a:cs typeface="B Nazanin" pitchFamily="2" charset="-78"/>
              </a:rPr>
              <a:t>سال ۱۳۴۷ </a:t>
            </a:r>
            <a:endParaRPr lang="fa-IR" sz="2000" b="1" dirty="0" smtClean="0">
              <a:solidFill>
                <a:srgbClr val="FFFF00"/>
              </a:solidFill>
              <a:cs typeface="B Nazanin" pitchFamily="2" charset="-78"/>
            </a:endParaRPr>
          </a:p>
          <a:p>
            <a:pPr marL="342900" indent="-342900" algn="just" rtl="1" fontAlgn="base">
              <a:buFont typeface="Wingdings" pitchFamily="2" charset="2"/>
              <a:buChar char="q"/>
            </a:pPr>
            <a:r>
              <a:rPr lang="fa-IR" sz="2000" b="1" dirty="0" smtClean="0">
                <a:solidFill>
                  <a:srgbClr val="FFFF00"/>
                </a:solidFill>
                <a:cs typeface="B Nazanin" pitchFamily="2" charset="-78"/>
              </a:rPr>
              <a:t>در </a:t>
            </a:r>
            <a:r>
              <a:rPr lang="fa-IR" sz="2000" b="1" dirty="0">
                <a:solidFill>
                  <a:srgbClr val="FFFF00"/>
                </a:solidFill>
                <a:cs typeface="B Nazanin" pitchFamily="2" charset="-78"/>
              </a:rPr>
              <a:t>اراضی چیتگر واقع در كنار اتوبان </a:t>
            </a:r>
            <a:r>
              <a:rPr lang="fa-IR" sz="2000" b="1" dirty="0" smtClean="0">
                <a:solidFill>
                  <a:srgbClr val="FFFF00"/>
                </a:solidFill>
                <a:cs typeface="B Nazanin" pitchFamily="2" charset="-78"/>
              </a:rPr>
              <a:t>تهران-كرج</a:t>
            </a:r>
            <a:endParaRPr lang="fa-IR" sz="2000" b="1" dirty="0">
              <a:solidFill>
                <a:srgbClr val="FFFF00"/>
              </a:solidFill>
              <a:cs typeface="B Nazanin" pitchFamily="2" charset="-78"/>
            </a:endParaRPr>
          </a:p>
        </p:txBody>
      </p:sp>
      <p:pic>
        <p:nvPicPr>
          <p:cNvPr id="1026" name="Picture 2" descr="Image result for â«Ø¨Ø§Øº ÙÙÛ Ø§ÛØ±Ø§Ùâ¬â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924944"/>
            <a:ext cx="5715000" cy="342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90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ealth_Plan_Exec_Forum 2006">
  <a:themeElements>
    <a:clrScheme name="Health_Plan_Exec_Forum 2006 1">
      <a:dk1>
        <a:srgbClr val="000000"/>
      </a:dk1>
      <a:lt1>
        <a:srgbClr val="FFFFFF"/>
      </a:lt1>
      <a:dk2>
        <a:srgbClr val="006600"/>
      </a:dk2>
      <a:lt2>
        <a:srgbClr val="FFCC29"/>
      </a:lt2>
      <a:accent1>
        <a:srgbClr val="FCEB98"/>
      </a:accent1>
      <a:accent2>
        <a:srgbClr val="33CC33"/>
      </a:accent2>
      <a:accent3>
        <a:srgbClr val="AAB8AA"/>
      </a:accent3>
      <a:accent4>
        <a:srgbClr val="DADADA"/>
      </a:accent4>
      <a:accent5>
        <a:srgbClr val="FDF3CA"/>
      </a:accent5>
      <a:accent6>
        <a:srgbClr val="2DB92D"/>
      </a:accent6>
      <a:hlink>
        <a:srgbClr val="3399FF"/>
      </a:hlink>
      <a:folHlink>
        <a:srgbClr val="FF99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>
                <a:gamma/>
                <a:shade val="56078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5607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lackadder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>
                <a:gamma/>
                <a:shade val="56078"/>
                <a:invGamma/>
              </a:schemeClr>
            </a:gs>
            <a:gs pos="50000">
              <a:schemeClr val="accent2"/>
            </a:gs>
            <a:gs pos="100000">
              <a:schemeClr val="accent2">
                <a:gamma/>
                <a:shade val="56078"/>
                <a:invGamma/>
              </a:schemeClr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lackadder ITC" pitchFamily="82" charset="0"/>
          </a:defRPr>
        </a:defPPr>
      </a:lstStyle>
    </a:lnDef>
  </a:objectDefaults>
  <a:extraClrSchemeLst>
    <a:extraClrScheme>
      <a:clrScheme name="Health_Plan_Exec_Forum 2006 1">
        <a:dk1>
          <a:srgbClr val="000000"/>
        </a:dk1>
        <a:lt1>
          <a:srgbClr val="FFFFFF"/>
        </a:lt1>
        <a:dk2>
          <a:srgbClr val="006600"/>
        </a:dk2>
        <a:lt2>
          <a:srgbClr val="FFCC29"/>
        </a:lt2>
        <a:accent1>
          <a:srgbClr val="FCEB98"/>
        </a:accent1>
        <a:accent2>
          <a:srgbClr val="33CC33"/>
        </a:accent2>
        <a:accent3>
          <a:srgbClr val="AAB8AA"/>
        </a:accent3>
        <a:accent4>
          <a:srgbClr val="DADADA"/>
        </a:accent4>
        <a:accent5>
          <a:srgbClr val="FDF3CA"/>
        </a:accent5>
        <a:accent6>
          <a:srgbClr val="2DB92D"/>
        </a:accent6>
        <a:hlink>
          <a:srgbClr val="3399FF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EE0E26B-65BB-4231-99E7-6620982693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TS010286773</Template>
  <TotalTime>620</TotalTime>
  <Words>567</Words>
  <Application>Microsoft Office PowerPoint</Application>
  <PresentationFormat>Custom</PresentationFormat>
  <Paragraphs>130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Health_Plan_Exec_Forum 2006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moze</Manager>
  <Company>moze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moze</dc:title>
  <dc:creator>omid; Me</dc:creator>
  <dc:description>moze</dc:description>
  <cp:lastModifiedBy>MRT Pack 24 DVDs</cp:lastModifiedBy>
  <cp:revision>23</cp:revision>
  <dcterms:created xsi:type="dcterms:W3CDTF">2014-03-11T08:12:38Z</dcterms:created>
  <dcterms:modified xsi:type="dcterms:W3CDTF">2019-05-26T20:43:24Z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TC102867739990</vt:lpwstr>
  </property>
</Properties>
</file>