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478" r:id="rId2"/>
    <p:sldId id="494" r:id="rId3"/>
    <p:sldId id="480" r:id="rId4"/>
    <p:sldId id="479" r:id="rId5"/>
    <p:sldId id="492" r:id="rId6"/>
    <p:sldId id="481" r:id="rId7"/>
    <p:sldId id="482" r:id="rId8"/>
    <p:sldId id="483" r:id="rId9"/>
    <p:sldId id="484" r:id="rId10"/>
    <p:sldId id="495" r:id="rId11"/>
    <p:sldId id="487" r:id="rId12"/>
    <p:sldId id="488" r:id="rId13"/>
    <p:sldId id="514" r:id="rId14"/>
    <p:sldId id="501" r:id="rId15"/>
    <p:sldId id="500" r:id="rId16"/>
    <p:sldId id="499" r:id="rId17"/>
    <p:sldId id="498" r:id="rId18"/>
    <p:sldId id="497" r:id="rId19"/>
    <p:sldId id="496" r:id="rId20"/>
    <p:sldId id="507" r:id="rId21"/>
    <p:sldId id="506" r:id="rId22"/>
    <p:sldId id="505" r:id="rId23"/>
    <p:sldId id="504" r:id="rId24"/>
    <p:sldId id="515" r:id="rId25"/>
    <p:sldId id="503" r:id="rId26"/>
    <p:sldId id="516" r:id="rId27"/>
    <p:sldId id="513" r:id="rId28"/>
    <p:sldId id="512" r:id="rId29"/>
    <p:sldId id="518" r:id="rId30"/>
    <p:sldId id="517" r:id="rId31"/>
    <p:sldId id="511" r:id="rId32"/>
    <p:sldId id="52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FD1C34-8F08-4903-9DB6-7EB72C2065F7}">
          <p14:sldIdLst>
            <p14:sldId id="478"/>
            <p14:sldId id="494"/>
            <p14:sldId id="480"/>
            <p14:sldId id="479"/>
            <p14:sldId id="492"/>
            <p14:sldId id="481"/>
            <p14:sldId id="482"/>
            <p14:sldId id="483"/>
            <p14:sldId id="484"/>
            <p14:sldId id="495"/>
            <p14:sldId id="487"/>
            <p14:sldId id="488"/>
            <p14:sldId id="514"/>
            <p14:sldId id="501"/>
            <p14:sldId id="500"/>
            <p14:sldId id="499"/>
            <p14:sldId id="498"/>
            <p14:sldId id="497"/>
            <p14:sldId id="496"/>
            <p14:sldId id="507"/>
            <p14:sldId id="506"/>
            <p14:sldId id="505"/>
            <p14:sldId id="504"/>
            <p14:sldId id="515"/>
            <p14:sldId id="503"/>
            <p14:sldId id="516"/>
            <p14:sldId id="513"/>
            <p14:sldId id="512"/>
            <p14:sldId id="518"/>
            <p14:sldId id="517"/>
            <p14:sldId id="511"/>
            <p14:sldId id="5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D Design" initials="G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4B"/>
    <a:srgbClr val="BDA30E"/>
    <a:srgbClr val="99850B"/>
    <a:srgbClr val="1B212B"/>
    <a:srgbClr val="24B99B"/>
    <a:srgbClr val="2A3442"/>
    <a:srgbClr val="1B8974"/>
    <a:srgbClr val="45DBBE"/>
    <a:srgbClr val="22AE93"/>
    <a:srgbClr val="D2A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50" autoAdjust="0"/>
    <p:restoredTop sz="87389" autoAdjust="0"/>
  </p:normalViewPr>
  <p:slideViewPr>
    <p:cSldViewPr snapToGrid="0">
      <p:cViewPr varScale="1">
        <p:scale>
          <a:sx n="60" d="100"/>
          <a:sy n="60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8A79DF1-F6F3-4C7A-B999-061899A6FE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C6663E1-9CBE-4871-B9ED-0057BB589F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434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CC0C-1C80-47D1-BF0A-6074C3817624}" type="datetimeFigureOut">
              <a:rPr lang="en-ID" smtClean="0"/>
              <a:t>11/5/2021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49EF7-E82C-4276-9101-E06CBF5FBD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60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52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1E86CB8C-6D70-4BA5-BD27-433BE308472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5800" y="1038225"/>
            <a:ext cx="5410200" cy="47815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418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FF2B5EF4-FFF2-40B4-BE49-F238E27FC236}">
                <a16:creationId xmlns:a16="http://schemas.microsoft.com/office/drawing/2014/main" xmlns="" id="{D02F4483-D40E-4AAD-9874-7B8639782C1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43698" y="1847849"/>
            <a:ext cx="3595688" cy="2162175"/>
          </a:xfrm>
          <a:prstGeom prst="roundRect">
            <a:avLst>
              <a:gd name="adj" fmla="val 3786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1097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xmlns="" id="{8D51EE10-41A4-4F33-A07B-F40BBA2204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4330" y="1233425"/>
            <a:ext cx="2231716" cy="4391149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C847AC0A-8730-4354-A24E-E9940C84B4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48175" y="3181351"/>
            <a:ext cx="4467225" cy="2247900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5119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38475007-5D38-44E4-A474-54496034024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725612" y="1123949"/>
            <a:ext cx="2319338" cy="4562475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0380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F7075-6DC0-4A64-A92C-970BA479DF8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4444044"/>
      </p:ext>
    </p:extLst>
  </p:cSld>
  <p:clrMapOvr>
    <a:masterClrMapping/>
  </p:clrMapOvr>
  <p:transition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85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164"/>
            <a:ext cx="10972800" cy="4389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6E1ED-3CEE-480F-BEDF-99090C8E649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801061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8220BB39-E762-4E17-B6C4-05914D8058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48539" y="2"/>
            <a:ext cx="8694922" cy="6857996"/>
          </a:xfrm>
          <a:custGeom>
            <a:avLst/>
            <a:gdLst>
              <a:gd name="connsiteX0" fmla="*/ 2821319 w 8694922"/>
              <a:gd name="connsiteY0" fmla="*/ 1441449 h 6857996"/>
              <a:gd name="connsiteX1" fmla="*/ 1827544 w 8694922"/>
              <a:gd name="connsiteY1" fmla="*/ 3428998 h 6857996"/>
              <a:gd name="connsiteX2" fmla="*/ 2821319 w 8694922"/>
              <a:gd name="connsiteY2" fmla="*/ 5416547 h 6857996"/>
              <a:gd name="connsiteX3" fmla="*/ 5873603 w 8694922"/>
              <a:gd name="connsiteY3" fmla="*/ 5416547 h 6857996"/>
              <a:gd name="connsiteX4" fmla="*/ 6867378 w 8694922"/>
              <a:gd name="connsiteY4" fmla="*/ 3428998 h 6857996"/>
              <a:gd name="connsiteX5" fmla="*/ 5873603 w 8694922"/>
              <a:gd name="connsiteY5" fmla="*/ 1441449 h 6857996"/>
              <a:gd name="connsiteX6" fmla="*/ 1714500 w 8694922"/>
              <a:gd name="connsiteY6" fmla="*/ 0 h 6857996"/>
              <a:gd name="connsiteX7" fmla="*/ 6980422 w 8694922"/>
              <a:gd name="connsiteY7" fmla="*/ 0 h 6857996"/>
              <a:gd name="connsiteX8" fmla="*/ 8694922 w 8694922"/>
              <a:gd name="connsiteY8" fmla="*/ 3428998 h 6857996"/>
              <a:gd name="connsiteX9" fmla="*/ 6980422 w 8694922"/>
              <a:gd name="connsiteY9" fmla="*/ 6857996 h 6857996"/>
              <a:gd name="connsiteX10" fmla="*/ 1714500 w 8694922"/>
              <a:gd name="connsiteY10" fmla="*/ 6857996 h 6857996"/>
              <a:gd name="connsiteX11" fmla="*/ 0 w 8694922"/>
              <a:gd name="connsiteY11" fmla="*/ 3428998 h 685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94922" h="6857996">
                <a:moveTo>
                  <a:pt x="2821319" y="1441449"/>
                </a:moveTo>
                <a:lnTo>
                  <a:pt x="1827544" y="3428998"/>
                </a:lnTo>
                <a:lnTo>
                  <a:pt x="2821319" y="5416547"/>
                </a:lnTo>
                <a:lnTo>
                  <a:pt x="5873603" y="5416547"/>
                </a:lnTo>
                <a:lnTo>
                  <a:pt x="6867378" y="3428998"/>
                </a:lnTo>
                <a:lnTo>
                  <a:pt x="5873603" y="1441449"/>
                </a:lnTo>
                <a:close/>
                <a:moveTo>
                  <a:pt x="1714500" y="0"/>
                </a:moveTo>
                <a:lnTo>
                  <a:pt x="6980422" y="0"/>
                </a:lnTo>
                <a:lnTo>
                  <a:pt x="8694922" y="3428998"/>
                </a:lnTo>
                <a:lnTo>
                  <a:pt x="6980422" y="6857996"/>
                </a:lnTo>
                <a:lnTo>
                  <a:pt x="1714500" y="6857996"/>
                </a:lnTo>
                <a:lnTo>
                  <a:pt x="0" y="342899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8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FB624A60-842C-4B97-940F-8149EE446D7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2924" y="311944"/>
            <a:ext cx="4895851" cy="6234112"/>
          </a:xfrm>
          <a:custGeom>
            <a:avLst/>
            <a:gdLst>
              <a:gd name="connsiteX0" fmla="*/ 2702609 w 4895851"/>
              <a:gd name="connsiteY0" fmla="*/ 4260056 h 6234112"/>
              <a:gd name="connsiteX1" fmla="*/ 4707842 w 4895851"/>
              <a:gd name="connsiteY1" fmla="*/ 4260056 h 6234112"/>
              <a:gd name="connsiteX2" fmla="*/ 4895851 w 4895851"/>
              <a:gd name="connsiteY2" fmla="*/ 4448065 h 6234112"/>
              <a:gd name="connsiteX3" fmla="*/ 4895851 w 4895851"/>
              <a:gd name="connsiteY3" fmla="*/ 6046103 h 6234112"/>
              <a:gd name="connsiteX4" fmla="*/ 4707842 w 4895851"/>
              <a:gd name="connsiteY4" fmla="*/ 6234112 h 6234112"/>
              <a:gd name="connsiteX5" fmla="*/ 2702609 w 4895851"/>
              <a:gd name="connsiteY5" fmla="*/ 6234112 h 6234112"/>
              <a:gd name="connsiteX6" fmla="*/ 2514600 w 4895851"/>
              <a:gd name="connsiteY6" fmla="*/ 6046103 h 6234112"/>
              <a:gd name="connsiteX7" fmla="*/ 2514600 w 4895851"/>
              <a:gd name="connsiteY7" fmla="*/ 4448065 h 6234112"/>
              <a:gd name="connsiteX8" fmla="*/ 2702609 w 4895851"/>
              <a:gd name="connsiteY8" fmla="*/ 4260056 h 6234112"/>
              <a:gd name="connsiteX9" fmla="*/ 226790 w 4895851"/>
              <a:gd name="connsiteY9" fmla="*/ 390525 h 6234112"/>
              <a:gd name="connsiteX10" fmla="*/ 2154461 w 4895851"/>
              <a:gd name="connsiteY10" fmla="*/ 390525 h 6234112"/>
              <a:gd name="connsiteX11" fmla="*/ 2381251 w 4895851"/>
              <a:gd name="connsiteY11" fmla="*/ 617315 h 6234112"/>
              <a:gd name="connsiteX12" fmla="*/ 2381251 w 4895851"/>
              <a:gd name="connsiteY12" fmla="*/ 5616797 h 6234112"/>
              <a:gd name="connsiteX13" fmla="*/ 2154461 w 4895851"/>
              <a:gd name="connsiteY13" fmla="*/ 5843587 h 6234112"/>
              <a:gd name="connsiteX14" fmla="*/ 226790 w 4895851"/>
              <a:gd name="connsiteY14" fmla="*/ 5843587 h 6234112"/>
              <a:gd name="connsiteX15" fmla="*/ 0 w 4895851"/>
              <a:gd name="connsiteY15" fmla="*/ 5616797 h 6234112"/>
              <a:gd name="connsiteX16" fmla="*/ 0 w 4895851"/>
              <a:gd name="connsiteY16" fmla="*/ 617315 h 6234112"/>
              <a:gd name="connsiteX17" fmla="*/ 226790 w 4895851"/>
              <a:gd name="connsiteY17" fmla="*/ 390525 h 6234112"/>
              <a:gd name="connsiteX18" fmla="*/ 2741390 w 4895851"/>
              <a:gd name="connsiteY18" fmla="*/ 0 h 6234112"/>
              <a:gd name="connsiteX19" fmla="*/ 4669061 w 4895851"/>
              <a:gd name="connsiteY19" fmla="*/ 0 h 6234112"/>
              <a:gd name="connsiteX20" fmla="*/ 4895851 w 4895851"/>
              <a:gd name="connsiteY20" fmla="*/ 226790 h 6234112"/>
              <a:gd name="connsiteX21" fmla="*/ 4895851 w 4895851"/>
              <a:gd name="connsiteY21" fmla="*/ 3899916 h 6234112"/>
              <a:gd name="connsiteX22" fmla="*/ 4669061 w 4895851"/>
              <a:gd name="connsiteY22" fmla="*/ 4126706 h 6234112"/>
              <a:gd name="connsiteX23" fmla="*/ 2741390 w 4895851"/>
              <a:gd name="connsiteY23" fmla="*/ 4126706 h 6234112"/>
              <a:gd name="connsiteX24" fmla="*/ 2514600 w 4895851"/>
              <a:gd name="connsiteY24" fmla="*/ 3899916 h 6234112"/>
              <a:gd name="connsiteX25" fmla="*/ 2514600 w 4895851"/>
              <a:gd name="connsiteY25" fmla="*/ 226790 h 6234112"/>
              <a:gd name="connsiteX26" fmla="*/ 2741390 w 4895851"/>
              <a:gd name="connsiteY26" fmla="*/ 0 h 623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895851" h="6234112">
                <a:moveTo>
                  <a:pt x="2702609" y="4260056"/>
                </a:moveTo>
                <a:lnTo>
                  <a:pt x="4707842" y="4260056"/>
                </a:lnTo>
                <a:cubicBezTo>
                  <a:pt x="4811677" y="4260056"/>
                  <a:pt x="4895851" y="4344230"/>
                  <a:pt x="4895851" y="4448065"/>
                </a:cubicBezTo>
                <a:lnTo>
                  <a:pt x="4895851" y="6046103"/>
                </a:lnTo>
                <a:cubicBezTo>
                  <a:pt x="4895851" y="6149938"/>
                  <a:pt x="4811677" y="6234112"/>
                  <a:pt x="4707842" y="6234112"/>
                </a:cubicBezTo>
                <a:lnTo>
                  <a:pt x="2702609" y="6234112"/>
                </a:lnTo>
                <a:cubicBezTo>
                  <a:pt x="2598774" y="6234112"/>
                  <a:pt x="2514600" y="6149938"/>
                  <a:pt x="2514600" y="6046103"/>
                </a:cubicBezTo>
                <a:lnTo>
                  <a:pt x="2514600" y="4448065"/>
                </a:lnTo>
                <a:cubicBezTo>
                  <a:pt x="2514600" y="4344230"/>
                  <a:pt x="2598774" y="4260056"/>
                  <a:pt x="2702609" y="4260056"/>
                </a:cubicBezTo>
                <a:close/>
                <a:moveTo>
                  <a:pt x="226790" y="390525"/>
                </a:moveTo>
                <a:lnTo>
                  <a:pt x="2154461" y="390525"/>
                </a:lnTo>
                <a:cubicBezTo>
                  <a:pt x="2279714" y="390525"/>
                  <a:pt x="2381251" y="492062"/>
                  <a:pt x="2381251" y="617315"/>
                </a:cubicBezTo>
                <a:lnTo>
                  <a:pt x="2381251" y="5616797"/>
                </a:lnTo>
                <a:cubicBezTo>
                  <a:pt x="2381251" y="5742050"/>
                  <a:pt x="2279714" y="5843587"/>
                  <a:pt x="2154461" y="5843587"/>
                </a:cubicBezTo>
                <a:lnTo>
                  <a:pt x="226790" y="5843587"/>
                </a:lnTo>
                <a:cubicBezTo>
                  <a:pt x="101537" y="5843587"/>
                  <a:pt x="0" y="5742050"/>
                  <a:pt x="0" y="5616797"/>
                </a:cubicBezTo>
                <a:lnTo>
                  <a:pt x="0" y="617315"/>
                </a:lnTo>
                <a:cubicBezTo>
                  <a:pt x="0" y="492062"/>
                  <a:pt x="101537" y="390525"/>
                  <a:pt x="226790" y="390525"/>
                </a:cubicBezTo>
                <a:close/>
                <a:moveTo>
                  <a:pt x="2741390" y="0"/>
                </a:moveTo>
                <a:lnTo>
                  <a:pt x="4669061" y="0"/>
                </a:lnTo>
                <a:cubicBezTo>
                  <a:pt x="4794314" y="0"/>
                  <a:pt x="4895851" y="101537"/>
                  <a:pt x="4895851" y="226790"/>
                </a:cubicBezTo>
                <a:lnTo>
                  <a:pt x="4895851" y="3899916"/>
                </a:lnTo>
                <a:cubicBezTo>
                  <a:pt x="4895851" y="4025169"/>
                  <a:pt x="4794314" y="4126706"/>
                  <a:pt x="4669061" y="4126706"/>
                </a:cubicBezTo>
                <a:lnTo>
                  <a:pt x="2741390" y="4126706"/>
                </a:lnTo>
                <a:cubicBezTo>
                  <a:pt x="2616137" y="4126706"/>
                  <a:pt x="2514600" y="4025169"/>
                  <a:pt x="2514600" y="3899916"/>
                </a:cubicBezTo>
                <a:lnTo>
                  <a:pt x="2514600" y="226790"/>
                </a:lnTo>
                <a:cubicBezTo>
                  <a:pt x="2514600" y="101537"/>
                  <a:pt x="2616137" y="0"/>
                  <a:pt x="274139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4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7EE0C536-BC56-44D8-887C-24A801E2E2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33799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xmlns="" id="{9C0DC9C6-DBBA-4128-8BDC-6ACCCCE7BC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4374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08A15C4-12FD-4EB0-8B3D-70473BD0AAD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77250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xmlns="" id="{23008B88-BD6A-420D-A123-B3A0C038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05425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6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C3C7DE4D-996F-419C-AA24-6275D7B4CF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6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53F6425-E254-42DF-8CEE-05AD77A74DC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76924" y="981075"/>
            <a:ext cx="5400675" cy="48958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2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810356B-B2C1-4AE3-B0DE-843FF75BDD1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3877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BD4C780A-FEA2-4BC7-A31C-26FB87A5A46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362326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5BD92314-46D6-4570-9834-6E31FB70E8D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00775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0669C55B-B876-460F-B07B-DE6BB78EB72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039224" y="2085974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271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xmlns="" id="{5223FDD9-D6F7-4B73-8C01-A0EABA4736E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972300" y="0"/>
            <a:ext cx="52197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5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73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916" r:id="rId2"/>
    <p:sldLayoutId id="2147483897" r:id="rId3"/>
    <p:sldLayoutId id="2147483867" r:id="rId4"/>
    <p:sldLayoutId id="2147483907" r:id="rId5"/>
    <p:sldLayoutId id="2147483908" r:id="rId6"/>
    <p:sldLayoutId id="2147483891" r:id="rId7"/>
    <p:sldLayoutId id="2147483884" r:id="rId8"/>
    <p:sldLayoutId id="2147483902" r:id="rId9"/>
    <p:sldLayoutId id="2147483894" r:id="rId10"/>
    <p:sldLayoutId id="2147483821" r:id="rId11"/>
    <p:sldLayoutId id="2147483838" r:id="rId12"/>
    <p:sldLayoutId id="2147483913" r:id="rId13"/>
    <p:sldLayoutId id="2147483917" r:id="rId14"/>
    <p:sldLayoutId id="214748391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مهرجنوب برگزار میکند: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00725" y="1478207"/>
            <a:ext cx="8354860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مهارت های </a:t>
            </a:r>
            <a:r>
              <a:rPr lang="fa-IR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مشاوره </a:t>
            </a:r>
            <a:r>
              <a:rPr lang="fa-IR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تحصیلی و کنکور</a:t>
            </a:r>
            <a:endParaRPr lang="en-US" sz="4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90905" y="3138508"/>
            <a:ext cx="5774499" cy="839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دکتر رضا برومند</a:t>
            </a:r>
            <a:endParaRPr lang="en-US" sz="32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66362" y="4860099"/>
            <a:ext cx="2567836" cy="6137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آبان 1400</a:t>
            </a:r>
            <a:endParaRPr lang="en-US" sz="32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مهرجنوب برگزار می کند: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8846" y="2235432"/>
            <a:ext cx="8354860" cy="198584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زمینه های مشاوره تحصیلی</a:t>
            </a:r>
            <a:endParaRPr lang="en-US" sz="6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12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1-برنامه ریزی تحصیلی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2- انگیزش تحصیلی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3-روش های مطالعه و یادگیری</a:t>
            </a:r>
          </a:p>
          <a:p>
            <a:pPr lvl="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</a:pPr>
            <a:endParaRPr lang="fa-IR" sz="40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400" b="1" dirty="0">
                <a:solidFill>
                  <a:srgbClr val="FF0000"/>
                </a:solidFill>
                <a:latin typeface="2  Nazanin"/>
                <a:cs typeface="B Zar" panose="00000400000000000000" pitchFamily="2" charset="-78"/>
              </a:rPr>
              <a:t>زمینه های مشاوره تحصیلی</a:t>
            </a:r>
            <a:endParaRPr lang="en-US" sz="1000" b="1" dirty="0">
              <a:solidFill>
                <a:prstClr val="white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04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4-استرس و اضطراب امتحان</a:t>
            </a: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5-تمرکز </a:t>
            </a:r>
            <a:r>
              <a:rPr lang="fa-IR" sz="40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حواس و دقت</a:t>
            </a:r>
            <a:endParaRPr lang="fa-IR" sz="40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6- راهبردهای </a:t>
            </a:r>
            <a:r>
              <a:rPr lang="fa-IR" sz="40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یادگیری</a:t>
            </a:r>
            <a:endParaRPr lang="fa-IR" sz="40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400" b="1" dirty="0">
                <a:solidFill>
                  <a:srgbClr val="FF0000"/>
                </a:solidFill>
                <a:latin typeface="2  Nazanin"/>
                <a:cs typeface="B Zar" panose="00000400000000000000" pitchFamily="2" charset="-78"/>
              </a:rPr>
              <a:t>زمینه های مشاوره تحصیلی</a:t>
            </a:r>
            <a:endParaRPr lang="en-US" sz="1000" b="1" dirty="0">
              <a:solidFill>
                <a:prstClr val="white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04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مهرجنوب برگزار می کند: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8846" y="2235432"/>
            <a:ext cx="8354860" cy="198584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اصول برنامه ریزی</a:t>
            </a:r>
            <a:endParaRPr lang="en-US" sz="6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61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/>
            <a:r>
              <a:rPr lang="fa-IR" sz="3600" b="1" dirty="0" smtClean="0">
                <a:cs typeface="B Zar" panose="00000400000000000000" pitchFamily="2" charset="-78"/>
              </a:rPr>
              <a:t>در بحث برنامه ریزی دو موضوع مهم است</a:t>
            </a:r>
          </a:p>
          <a:p>
            <a:pPr algn="r" rtl="1">
              <a:lnSpc>
                <a:spcPct val="250000"/>
              </a:lnSpc>
            </a:pPr>
            <a:r>
              <a:rPr lang="fa-IR" sz="3600" b="1" dirty="0" smtClean="0">
                <a:cs typeface="B Zar" panose="00000400000000000000" pitchFamily="2" charset="-78"/>
              </a:rPr>
              <a:t>1- </a:t>
            </a:r>
            <a:r>
              <a:rPr lang="fa-IR" sz="3600" b="1" dirty="0">
                <a:cs typeface="B Zar" panose="00000400000000000000" pitchFamily="2" charset="-78"/>
              </a:rPr>
              <a:t>اصول برنامه ریزی</a:t>
            </a:r>
          </a:p>
          <a:p>
            <a:pPr algn="r" rtl="1">
              <a:lnSpc>
                <a:spcPct val="250000"/>
              </a:lnSpc>
            </a:pPr>
            <a:r>
              <a:rPr lang="fa-IR" sz="3600" b="1" dirty="0">
                <a:cs typeface="B Zar" panose="00000400000000000000" pitchFamily="2" charset="-78"/>
              </a:rPr>
              <a:t>2- مراحل برنامه ریزی</a:t>
            </a:r>
          </a:p>
          <a:p>
            <a:pPr algn="r" rtl="1"/>
            <a:endParaRPr lang="fa-IR" sz="3600" b="1" dirty="0" smtClean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 algn="r" rtl="1"/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lvl="0" indent="-27305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fa-IR" sz="28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  <a:p>
            <a:pPr marL="273050" lvl="0" indent="-27305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800" b="1" dirty="0" smtClean="0">
                <a:solidFill>
                  <a:srgbClr val="FF0000"/>
                </a:solidFill>
                <a:latin typeface="Constantia"/>
                <a:cs typeface="B Zar" panose="00000400000000000000" pitchFamily="2" charset="-78"/>
              </a:rPr>
              <a:t>اصول و مراحل برنامه ریزی</a:t>
            </a:r>
            <a:endParaRPr lang="fa-IR" sz="2800" b="1" dirty="0">
              <a:solidFill>
                <a:srgbClr val="FF0000"/>
              </a:solidFill>
              <a:latin typeface="Constantia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16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1- برنامه بصورت هفتگی تدوین شود</a:t>
            </a: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srgbClr val="0070C0"/>
                </a:solidFill>
                <a:latin typeface="Constantia"/>
                <a:cs typeface="B Zar" panose="00000400000000000000" pitchFamily="2" charset="-78"/>
              </a:rPr>
              <a:t>دلیل : عادت کردن مغز برای یادگیری دروس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b="1" dirty="0">
                <a:solidFill>
                  <a:srgbClr val="FF0000"/>
                </a:solidFill>
                <a:cs typeface="B Zar" panose="00000400000000000000" pitchFamily="2" charset="-78"/>
              </a:rPr>
              <a:t>اصول برنامه ریزی</a:t>
            </a:r>
            <a:endParaRPr lang="en-US" sz="1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16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2- برنامه بصورت ساعتی یا حداکثر دو ساعت تدوین شود</a:t>
            </a: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8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-در یک ساعت و نیم کلاس حدود یک ساعت مغز فعال است</a:t>
            </a: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8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-استفاده از زمان بهتر صورت خواهد گرفت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800" b="1" dirty="0">
                <a:solidFill>
                  <a:srgbClr val="FF0000"/>
                </a:solidFill>
                <a:cs typeface="B Zar" panose="00000400000000000000" pitchFamily="2" charset="-78"/>
              </a:rPr>
              <a:t>اصول برنامه ریزی</a:t>
            </a:r>
            <a:endParaRPr lang="en-US" sz="1200" dirty="0">
              <a:solidFill>
                <a:prstClr val="white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16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3-تمام دروس یک پایه در برنامه </a:t>
            </a:r>
            <a:r>
              <a:rPr lang="fa-IR" sz="36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هفتگی گنجانده </a:t>
            </a:r>
            <a:r>
              <a:rPr 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شود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-سهولت یادگیری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-نظم در یادگیری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-همگامی با برنامه مدرسه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800" b="1" dirty="0">
                <a:solidFill>
                  <a:srgbClr val="FF0000"/>
                </a:solidFill>
                <a:cs typeface="B Zar" panose="00000400000000000000" pitchFamily="2" charset="-78"/>
              </a:rPr>
              <a:t>اصول برنامه ریزی</a:t>
            </a:r>
            <a:endParaRPr lang="en-US" sz="1200" dirty="0">
              <a:solidFill>
                <a:prstClr val="white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16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4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4-ایام </a:t>
            </a:r>
            <a:r>
              <a:rPr lang="fa-IR" sz="44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هفته را به دو بخش تقسیم نمایید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4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روزهای مدرسه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4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روزهای تعطیل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800" b="1" dirty="0">
                <a:solidFill>
                  <a:srgbClr val="FF0000"/>
                </a:solidFill>
                <a:cs typeface="B Zar" panose="00000400000000000000" pitchFamily="2" charset="-78"/>
              </a:rPr>
              <a:t>اصول برنامه ریزی</a:t>
            </a:r>
            <a:endParaRPr lang="en-US" sz="1200" dirty="0">
              <a:solidFill>
                <a:prstClr val="white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16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4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5- </a:t>
            </a:r>
            <a:r>
              <a:rPr lang="fa-IR" sz="44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یک روز را به سه قسمت تقسیم کنید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4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-صبح ها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4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عصرها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4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شب ها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800" b="1" dirty="0">
                <a:solidFill>
                  <a:srgbClr val="FF0000"/>
                </a:solidFill>
                <a:cs typeface="B Zar" panose="00000400000000000000" pitchFamily="2" charset="-78"/>
              </a:rPr>
              <a:t>اصول برنامه ریزی</a:t>
            </a:r>
            <a:endParaRPr lang="en-US" sz="1200" dirty="0">
              <a:solidFill>
                <a:prstClr val="white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16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شبکه 4/ برنامه «طعم مطالعه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1" y="908050"/>
            <a:ext cx="97917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16814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6- </a:t>
            </a: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روزهای آخر هفته را: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 -به دروس مشکل و محاسباتی مانند ریاضی ، فیزیک ، شیمی و یا هر درسی که از نظر دانش آموز مشکل است 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-دروسی که در هفته آینده قرار است امتحان بعمل آید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fa-IR" sz="32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400" b="1" dirty="0">
                <a:solidFill>
                  <a:srgbClr val="FF0000"/>
                </a:solidFill>
                <a:cs typeface="B Zar" panose="00000400000000000000" pitchFamily="2" charset="-78"/>
              </a:rPr>
              <a:t>اصول برنامه ریزی</a:t>
            </a:r>
            <a:endParaRPr lang="en-US" sz="1100" dirty="0">
              <a:solidFill>
                <a:prstClr val="white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684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 smtClean="0">
                <a:solidFill>
                  <a:srgbClr val="FF0000"/>
                </a:solidFill>
                <a:latin typeface="Constantia"/>
                <a:cs typeface="B Zar" panose="00000400000000000000" pitchFamily="2" charset="-78"/>
              </a:rPr>
              <a:t>7-</a:t>
            </a:r>
            <a:r>
              <a:rPr lang="fa-IR" sz="2000" b="1" dirty="0" smtClean="0">
                <a:solidFill>
                  <a:srgbClr val="FF0000"/>
                </a:solidFill>
                <a:latin typeface="Constantia"/>
                <a:cs typeface="B Zar" panose="00000400000000000000" pitchFamily="2" charset="-78"/>
              </a:rPr>
              <a:t> </a:t>
            </a:r>
            <a:r>
              <a:rPr lang="fa-IR" sz="3200" b="1" dirty="0">
                <a:solidFill>
                  <a:srgbClr val="FF0000"/>
                </a:solidFill>
                <a:latin typeface="Constantia"/>
                <a:cs typeface="B Zar" panose="00000400000000000000" pitchFamily="2" charset="-78"/>
              </a:rPr>
              <a:t>در روزهای مدرسه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صبح ها  </a:t>
            </a:r>
            <a:r>
              <a:rPr lang="fa-IR" sz="32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:   </a:t>
            </a: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مدرسه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عصرها:    </a:t>
            </a: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مطالعه ، یادگیری ، نکات مهم ، حل تمرینات یا پاسخ </a:t>
            </a:r>
            <a:r>
              <a:rPr lang="fa-IR" sz="32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به  </a:t>
            </a: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سئوالات متن و آخر درس ، کامل کردن </a:t>
            </a:r>
            <a:r>
              <a:rPr lang="fa-IR" sz="32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دفتر دروسی که صبح تدریس شده</a:t>
            </a:r>
            <a:endParaRPr lang="fa-IR" sz="32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شب </a:t>
            </a:r>
            <a:r>
              <a:rPr lang="fa-IR" sz="32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ها:      </a:t>
            </a: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مرور دروس برنامه </a:t>
            </a:r>
            <a:r>
              <a:rPr lang="fa-IR" sz="32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فردا(دروس قبل و دروس جدید)</a:t>
            </a:r>
            <a:endParaRPr lang="fa-IR" sz="32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000" b="1" dirty="0">
                <a:solidFill>
                  <a:srgbClr val="FF0000"/>
                </a:solidFill>
                <a:cs typeface="B Zar" panose="00000400000000000000" pitchFamily="2" charset="-78"/>
              </a:rPr>
              <a:t>اصول برنامه ریزی</a:t>
            </a:r>
            <a:endParaRPr lang="en-US" sz="1050" dirty="0">
              <a:solidFill>
                <a:prstClr val="white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684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در صورتی که دانش آموز در شیفت عصر تحصیل می کند و یا چند روز هفته در شیفت صبح و چند روز در شیفت عصر متناسب با شیفت ها مدرسه برنامه تغییر </a:t>
            </a:r>
            <a:r>
              <a:rPr lang="fa-IR" sz="20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کند.</a:t>
            </a:r>
            <a:endParaRPr lang="fa-IR" sz="20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روزهای شیفت عصر: </a:t>
            </a:r>
            <a:endParaRPr lang="fa-IR" sz="3200" b="1" dirty="0" smtClean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     </a:t>
            </a: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عصر :   مدرسه   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شب :  مطالعه دروسی که عصر تدریس شده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صبح روز بعد : مطالعه و مرور دروسی که عصر در برنامه دارد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fa-IR" sz="28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fa-IR" sz="28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b="1" dirty="0">
                <a:solidFill>
                  <a:srgbClr val="FF0000"/>
                </a:solidFill>
                <a:cs typeface="B Zar" panose="00000400000000000000" pitchFamily="2" charset="-78"/>
              </a:rPr>
              <a:t>یاد آوری</a:t>
            </a:r>
            <a:endParaRPr lang="en-US" sz="16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684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 smtClean="0">
                <a:solidFill>
                  <a:srgbClr val="C00000"/>
                </a:solidFill>
                <a:latin typeface="Constantia"/>
                <a:cs typeface="B Zar" panose="00000400000000000000" pitchFamily="2" charset="-78"/>
              </a:rPr>
              <a:t>8-زمان </a:t>
            </a:r>
            <a:r>
              <a:rPr lang="fa-IR" sz="3600" b="1" dirty="0">
                <a:solidFill>
                  <a:srgbClr val="C00000"/>
                </a:solidFill>
                <a:latin typeface="Constantia"/>
                <a:cs typeface="B Zar" panose="00000400000000000000" pitchFamily="2" charset="-78"/>
              </a:rPr>
              <a:t>تدوین واجرای </a:t>
            </a:r>
            <a:r>
              <a:rPr lang="fa-IR" sz="3600" b="1" dirty="0" smtClean="0">
                <a:solidFill>
                  <a:srgbClr val="C00000"/>
                </a:solidFill>
                <a:latin typeface="Constantia"/>
                <a:cs typeface="B Zar" panose="00000400000000000000" pitchFamily="2" charset="-78"/>
              </a:rPr>
              <a:t>برنامه 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برنامه عصر جمعه تدوین </a:t>
            </a:r>
            <a:r>
              <a:rPr 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و از صبح شنبه تا </a:t>
            </a:r>
            <a:r>
              <a:rPr lang="fa-IR" sz="36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ظهر </a:t>
            </a:r>
            <a:r>
              <a:rPr 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جمعه اجرا شود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جمعه شب دروس روز شنبه مرورشود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اصول برنامه ریزی</a:t>
            </a:r>
            <a:endParaRPr lang="en-US" sz="3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684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مهرجنوب برگزار می کند: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8846" y="2235432"/>
            <a:ext cx="8354860" cy="198584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مراحل برنامه ریزی</a:t>
            </a:r>
            <a:endParaRPr lang="en-US" sz="6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70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1-محاسبه زمان موجود روزانه و هفتگی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- از ساعت 6 صبح تا </a:t>
            </a:r>
            <a:r>
              <a:rPr lang="fa-IR" sz="40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24 </a:t>
            </a: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شب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-بصورت یکساعت - یکساعت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fa-IR" sz="2800" b="1" dirty="0">
              <a:solidFill>
                <a:prstClr val="black"/>
              </a:solidFill>
              <a:latin typeface="Constantia"/>
              <a:cs typeface="B Traffic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fa-IR" sz="2800" b="1" dirty="0">
              <a:solidFill>
                <a:prstClr val="black"/>
              </a:solidFill>
              <a:latin typeface="Constantia"/>
              <a:cs typeface="B Traffic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fa-IR" sz="2800" b="1" dirty="0">
              <a:solidFill>
                <a:prstClr val="black"/>
              </a:solidFill>
              <a:latin typeface="Constantia"/>
              <a:cs typeface="B Traffic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fa-IR" sz="2800" b="1" dirty="0">
              <a:solidFill>
                <a:prstClr val="black"/>
              </a:solidFill>
              <a:latin typeface="Constantia"/>
              <a:cs typeface="B Traffic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800" b="1" dirty="0">
                <a:solidFill>
                  <a:srgbClr val="C00000"/>
                </a:solidFill>
                <a:cs typeface="B Zar" panose="00000400000000000000" pitchFamily="2" charset="-78"/>
              </a:rPr>
              <a:t>مراحل برنامه ریزی</a:t>
            </a:r>
            <a:endParaRPr lang="en-US" sz="48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684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838200"/>
          </a:xfrm>
        </p:spPr>
        <p:txBody>
          <a:bodyPr/>
          <a:lstStyle/>
          <a:p>
            <a:pPr algn="ctr" rtl="1"/>
            <a:r>
              <a:rPr lang="fa-IR" sz="3200" b="1" dirty="0" smtClean="0">
                <a:solidFill>
                  <a:srgbClr val="C00000"/>
                </a:solidFill>
                <a:cs typeface="B Traffic" panose="00000400000000000000" pitchFamily="2" charset="-78"/>
              </a:rPr>
              <a:t> محاسبه زمان موجود روزانه و هفتگی</a:t>
            </a:r>
            <a:endParaRPr lang="fa-IR" sz="3200" b="1" dirty="0">
              <a:solidFill>
                <a:srgbClr val="C00000"/>
              </a:solidFill>
              <a:cs typeface="B Traffic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06449"/>
              </p:ext>
            </p:extLst>
          </p:nvPr>
        </p:nvGraphicFramePr>
        <p:xfrm>
          <a:off x="1015999" y="977023"/>
          <a:ext cx="10207322" cy="6152953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808865"/>
                <a:gridCol w="1052679"/>
                <a:gridCol w="1223913"/>
                <a:gridCol w="1223913"/>
                <a:gridCol w="1223913"/>
                <a:gridCol w="1223913"/>
                <a:gridCol w="1225063"/>
                <a:gridCol w="1225063"/>
              </a:tblGrid>
              <a:tr h="74237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000" b="1" dirty="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           ایام هفته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000" b="1" dirty="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 ساعت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000" b="1" dirty="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شنبه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000" b="1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یک شنبه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000" b="1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دوشنبه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000" b="1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سه شنبه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000" b="1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چهارشنبه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000" b="1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پنج شنبه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000" b="1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جمعه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7-6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8-7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9-8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 dirty="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10-9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11-10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12-11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13-12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 dirty="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14-13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15-14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16-15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17-16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18-17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19-18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20-19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 dirty="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21-20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 dirty="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22-21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 dirty="0" smtClean="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22-23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 dirty="0" smtClean="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23-24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6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جمع ساعات مطالعه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 dirty="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 dirty="0">
                          <a:effectLst/>
                          <a:latin typeface="Times New Roman"/>
                          <a:ea typeface="Times New Roman"/>
                          <a:cs typeface="B Zar" panose="000004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B Zar" panose="00000400000000000000" pitchFamily="2" charset="-78"/>
                      </a:endParaRPr>
                    </a:p>
                  </a:txBody>
                  <a:tcPr marL="63615" marR="6361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487069" y="19790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54150" algn="l"/>
              </a:tabLst>
            </a:pPr>
            <a:endParaRPr kumimoji="0" lang="fa-IR" alt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25962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>
                <a:solidFill>
                  <a:prstClr val="black"/>
                </a:solidFill>
                <a:latin typeface="Constantia"/>
                <a:cs typeface="B Traffic" panose="00000400000000000000" pitchFamily="2" charset="-78"/>
              </a:rPr>
              <a:t>2- تقسیم زمان موجود بین دروس عمومی و اختصاصی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>
                <a:solidFill>
                  <a:prstClr val="black"/>
                </a:solidFill>
                <a:latin typeface="Constantia"/>
                <a:cs typeface="B Traffic" panose="00000400000000000000" pitchFamily="2" charset="-78"/>
              </a:rPr>
              <a:t>-25 درصد دروس عمومی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>
                <a:solidFill>
                  <a:prstClr val="black"/>
                </a:solidFill>
                <a:latin typeface="Constantia"/>
                <a:cs typeface="B Traffic" panose="00000400000000000000" pitchFamily="2" charset="-78"/>
              </a:rPr>
              <a:t>- 75 درصد دروس اختصاصی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fa-IR" sz="3600" b="1" dirty="0">
              <a:solidFill>
                <a:prstClr val="black"/>
              </a:solidFill>
              <a:latin typeface="Constantia"/>
              <a:cs typeface="B Traffic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rgbClr val="FF0000"/>
                </a:solidFill>
                <a:cs typeface="B Traffic" panose="00000400000000000000" pitchFamily="2" charset="-78"/>
              </a:rPr>
              <a:t>مراحل برنامه ریزی برای مطالعه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1-محاسبه زمان موجود و تقسیم زمان بین دروس مختلف پس از کسر ساعات حضور در برنامه های مدرسه، کلاس های تقویتی و برنامه مطالعه دروس تدریس شده است شود.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2-به عبارت بهتر برنامه حضور در مدرسه، مطالعه و یادگیری دروس تدریس شده، کلاس های جبرانی و تقویتی و سایر برنامه ها در جدول شماره یک لحاظ شود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یادآوری مهم</a:t>
            </a:r>
            <a:endParaRPr lang="en-US" sz="32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33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3-برای مطالعه دروس تدریس شده به ازای هر درس یک تا دو ساعت در نظر گرفته شود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4- به تعداد دروس تدریس شده که نیازمند مطالعه، حل تمرین و یا انجام تکالیف تعیین شده توسط معلم یا دبیر مربوطه باشد یک تا دو ساعت در جدول شماره 1پیش بینی و گنجانده شود</a:t>
            </a:r>
            <a:endParaRPr lang="en-US" sz="32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یادآوری مهم</a:t>
            </a:r>
            <a:endParaRPr lang="en-US" sz="32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07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6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1-تربیت مشاورانی که بتوانند جلسات مشاوره تحصیلی </a:t>
            </a:r>
            <a:r>
              <a:rPr lang="fa-IR" sz="2600" b="1" dirty="0" smtClean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و </a:t>
            </a:r>
            <a:r>
              <a:rPr lang="fa-IR" sz="26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کنکور </a:t>
            </a:r>
            <a:r>
              <a:rPr lang="fa-IR" sz="2600" b="1" dirty="0" smtClean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را </a:t>
            </a:r>
            <a:r>
              <a:rPr lang="fa-IR" sz="26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به شیوه موثر و اثربخشی برگزار </a:t>
            </a:r>
            <a:r>
              <a:rPr lang="fa-IR" sz="2600" b="1" dirty="0" smtClean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نمایند.</a:t>
            </a: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6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2-کمک به حل مشکلات تحصیلی دانش اموزان ، موفقیت در کنکور </a:t>
            </a:r>
            <a:r>
              <a:rPr lang="fa-IR" sz="2600" b="1" dirty="0" smtClean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سراسری</a:t>
            </a:r>
            <a:endParaRPr lang="fa-IR" sz="2600" b="1" dirty="0">
              <a:solidFill>
                <a:prstClr val="black"/>
              </a:solidFill>
              <a:latin typeface="2  Nazanin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0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اهداف</a:t>
            </a:r>
            <a:endParaRPr lang="en-US" sz="40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04800"/>
            <a:ext cx="10769600" cy="1066800"/>
          </a:xfrm>
        </p:spPr>
        <p:txBody>
          <a:bodyPr/>
          <a:lstStyle/>
          <a:p>
            <a:pPr algn="ctr"/>
            <a:r>
              <a:rPr lang="fa-IR" sz="2400" b="1" dirty="0" smtClean="0">
                <a:cs typeface="B Traffic" panose="00000400000000000000" pitchFamily="2" charset="-78"/>
              </a:rPr>
              <a:t>تقسیم زمان موجود بین دروس عمومی و اختصاصی</a:t>
            </a:r>
            <a:endParaRPr lang="fa-IR" sz="2400" b="1" dirty="0">
              <a:cs typeface="B Traffic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350566"/>
              </p:ext>
            </p:extLst>
          </p:nvPr>
        </p:nvGraphicFramePr>
        <p:xfrm>
          <a:off x="812800" y="1127343"/>
          <a:ext cx="10363200" cy="6136359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2590193"/>
                <a:gridCol w="2590193"/>
                <a:gridCol w="2591407"/>
                <a:gridCol w="2591407"/>
              </a:tblGrid>
              <a:tr h="73835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100" b="1" dirty="0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000" b="1" dirty="0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دروس اختصاصی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000" b="1" dirty="0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ساعات اختصاص یافته به هر درس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05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0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دروس عمومی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000" b="1" dirty="0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ساعات اختصاص یافته به هر درس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3679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 dirty="0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ساعات دروس اختصاصی </a:t>
                      </a:r>
                      <a:endParaRPr lang="en-US" sz="105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ساعات دروس عمومی</a:t>
                      </a:r>
                      <a:endParaRPr lang="en-US" sz="105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مجموع ساعات مطالعه در هفته </a:t>
                      </a:r>
                      <a:endParaRPr lang="en-US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679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679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679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679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679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679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54785" algn="l"/>
                        </a:tabLst>
                      </a:pPr>
                      <a:r>
                        <a:rPr lang="fa-IR" sz="2800" b="1" dirty="0">
                          <a:effectLst/>
                          <a:latin typeface="Times New Roman"/>
                          <a:ea typeface="Times New Roman"/>
                          <a:cs typeface="B Mitra"/>
                        </a:rPr>
                        <a:t> </a:t>
                      </a:r>
                      <a:endParaRPr lang="en-US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721265" y="3832051"/>
            <a:ext cx="762000" cy="2286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>
              <a:solidFill>
                <a:prstClr val="black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390900" y="1974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45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fa-IR" altLang="fa-IR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856" y="4313562"/>
            <a:ext cx="774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931" y="4793511"/>
            <a:ext cx="774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13503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>
                <a:solidFill>
                  <a:prstClr val="black"/>
                </a:solidFill>
                <a:latin typeface="Constantia"/>
                <a:cs typeface="B Traffic" panose="00000400000000000000" pitchFamily="2" charset="-78"/>
              </a:rPr>
              <a:t>3-تدوین برنامه </a:t>
            </a:r>
            <a:r>
              <a:rPr lang="fa-IR" sz="3600" b="1" dirty="0" smtClean="0">
                <a:solidFill>
                  <a:prstClr val="black"/>
                </a:solidFill>
                <a:latin typeface="Constantia"/>
                <a:cs typeface="B Traffic" panose="00000400000000000000" pitchFamily="2" charset="-78"/>
              </a:rPr>
              <a:t>هفتگی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 smtClean="0">
                <a:solidFill>
                  <a:prstClr val="black"/>
                </a:solidFill>
                <a:latin typeface="Constantia"/>
                <a:cs typeface="B Traffic" panose="00000400000000000000" pitchFamily="2" charset="-78"/>
              </a:rPr>
              <a:t>پس از تقسیم بندی زمان موجود بین دروس عمومی و اختصاصی 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 smtClean="0">
                <a:solidFill>
                  <a:prstClr val="black"/>
                </a:solidFill>
                <a:latin typeface="Constantia"/>
                <a:cs typeface="B Traffic" panose="00000400000000000000" pitchFamily="2" charset="-78"/>
              </a:rPr>
              <a:t>بر اساس نوع برنامه </a:t>
            </a:r>
            <a:r>
              <a:rPr lang="fa-IR" sz="3600" b="1" dirty="0" smtClean="0">
                <a:solidFill>
                  <a:srgbClr val="C00000"/>
                </a:solidFill>
                <a:latin typeface="Constantia"/>
                <a:cs typeface="B Traffic" panose="00000400000000000000" pitchFamily="2" charset="-78"/>
              </a:rPr>
              <a:t>(مشاور محور یا آزمون محور )</a:t>
            </a:r>
            <a:r>
              <a:rPr lang="fa-IR" sz="3600" b="1" dirty="0" smtClean="0">
                <a:solidFill>
                  <a:prstClr val="black"/>
                </a:solidFill>
                <a:latin typeface="Constantia"/>
                <a:cs typeface="B Traffic" panose="00000400000000000000" pitchFamily="2" charset="-78"/>
              </a:rPr>
              <a:t>برنامه را تدوین می نماییم</a:t>
            </a:r>
            <a:endParaRPr lang="fa-IR" sz="3600" b="1" dirty="0">
              <a:solidFill>
                <a:prstClr val="black"/>
              </a:solidFill>
              <a:latin typeface="Constantia"/>
              <a:cs typeface="B Traffic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3600" b="1" dirty="0">
                <a:solidFill>
                  <a:srgbClr val="FF0000"/>
                </a:solidFill>
                <a:cs typeface="B Traffic" panose="00000400000000000000" pitchFamily="2" charset="-78"/>
              </a:rPr>
              <a:t>مراحل برنامه ریزی برای مطالعه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برنامه آزمون محور برنامه ای است که بر اساس  آزمون هایی که دانش آموز قرار است در آن شرکت نماید تدوین می شود.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در این نوع برنامه بر اساس مواد امتحانی، حجم هر مواد امتحانی، اهمیت آن، درجه دشواری آن و.... برنامه تدوین می شود.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مانند: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برنامه های راهبردی آزمون آزمایشی کانون فرهنگی آموزش، گزینه 2، سنجش....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 </a:t>
            </a:r>
            <a:endParaRPr lang="en-US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برنامه آزمون محور</a:t>
            </a:r>
            <a:endParaRPr lang="en-US" sz="32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25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3- کمک به خانواده ها در جهت دستیابی به اهداف تحصیلی فرزندان</a:t>
            </a: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4- کمک به ارتقای جایگاه مشاوران و روان شناسان از طریق برگزاری جلسات مشاوره اثربخش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اهداف</a:t>
            </a:r>
            <a:endParaRPr lang="en-US" sz="40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مهرجنوب برگزار می کند: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94567" y="2305946"/>
            <a:ext cx="8354860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مفاهیم اساسی</a:t>
            </a:r>
            <a:endParaRPr lang="en-US" sz="6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69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1- راهنمایی    </a:t>
            </a:r>
            <a:r>
              <a:rPr lang="en-US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Guidance</a:t>
            </a:r>
            <a:endParaRPr lang="fa-IR" sz="36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2- مشاوره    </a:t>
            </a:r>
            <a:r>
              <a:rPr lang="en-US" sz="36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counseling</a:t>
            </a:r>
            <a:endParaRPr lang="fa-IR" sz="36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3-رواندرمانی  </a:t>
            </a:r>
            <a:r>
              <a:rPr lang="en-US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psychotherapy</a:t>
            </a:r>
            <a:endParaRPr lang="fa-IR" sz="36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مفاهیم اساسی</a:t>
            </a:r>
            <a:endParaRPr lang="en-US" sz="44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8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فرایند اطلاع رسانی است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8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هدف ارائه اطلاعات لازم برای تصمیم گیری منطقی است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8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در همه مکان ها می توان ارائه داد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8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کسانی هستند که مشکل ان ها نداشتن اطلاعات است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8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هم از منابع انسانی و هم منابع مادی (کتاب ، فیلم ...) می توان استفاده کرد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راهنمایی</a:t>
            </a:r>
            <a:endParaRPr lang="en-US" sz="40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6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فرایند خودشناسی است</a:t>
            </a: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6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هدف شناخت خود برای استفاده از ظرفیت ها برای تصمیم گیری و حل مشکلات است</a:t>
            </a: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6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مراجعان به مشاوره اغلب مشکلات عاطفی دارند</a:t>
            </a: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6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نیازمند یک رابطه متقابل انسانی است</a:t>
            </a: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2600" b="1" dirty="0">
                <a:solidFill>
                  <a:prstClr val="black"/>
                </a:solidFill>
                <a:latin typeface="2  Nazanin"/>
                <a:cs typeface="B Zar" panose="00000400000000000000" pitchFamily="2" charset="-78"/>
              </a:rPr>
              <a:t>در هر مکانی نمی توان ارائه داد</a:t>
            </a:r>
          </a:p>
          <a:p>
            <a:pPr marL="273050" lvl="0" indent="-2730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fa-IR" sz="2600" dirty="0">
              <a:solidFill>
                <a:prstClr val="black"/>
              </a:solidFill>
              <a:latin typeface="Constantia"/>
            </a:endParaRPr>
          </a:p>
          <a:p>
            <a:pPr marL="273050" lvl="0" indent="-2730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fa-IR" sz="26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مشاوره</a:t>
            </a:r>
            <a:endParaRPr lang="en-US" sz="40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فرایند تغییر در شخصیت است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هدف تغییر در ساختار شخصیت و ایجاد یک شخصیت سالم است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مراجعان از مشکلات عمیق شخصیتی برخوردارند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به مکان خاص برای ارائه خدمات نیاز است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رواندرمانی</a:t>
            </a:r>
            <a:endParaRPr lang="en-US" sz="32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17347</TotalTime>
  <Words>1041</Words>
  <Application>Microsoft Office PowerPoint</Application>
  <PresentationFormat>Custom</PresentationFormat>
  <Paragraphs>368</Paragraphs>
  <Slides>32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محاسبه زمان موجود روزانه و هفتگی</vt:lpstr>
      <vt:lpstr>PowerPoint Presentation</vt:lpstr>
      <vt:lpstr>PowerPoint Presentation</vt:lpstr>
      <vt:lpstr>PowerPoint Presentation</vt:lpstr>
      <vt:lpstr>تقسیم زمان موجود بین دروس عمومی و اختصاصی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GD Design</dc:creator>
  <cp:lastModifiedBy>09018868042</cp:lastModifiedBy>
  <cp:revision>6095</cp:revision>
  <dcterms:created xsi:type="dcterms:W3CDTF">2020-10-27T13:35:18Z</dcterms:created>
  <dcterms:modified xsi:type="dcterms:W3CDTF">2021-11-05T17:50:53Z</dcterms:modified>
</cp:coreProperties>
</file>