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312" r:id="rId2"/>
    <p:sldId id="313" r:id="rId3"/>
    <p:sldId id="256" r:id="rId4"/>
    <p:sldId id="257" r:id="rId5"/>
    <p:sldId id="314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4" autoAdjust="0"/>
  </p:normalViewPr>
  <p:slideViewPr>
    <p:cSldViewPr>
      <p:cViewPr varScale="1">
        <p:scale>
          <a:sx n="72" d="100"/>
          <a:sy n="72" d="100"/>
        </p:scale>
        <p:origin x="66" y="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4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62E81F-1EFB-4A34-9184-2055DEDAA426}" type="datetimeFigureOut">
              <a:rPr lang="fa-IR" smtClean="0"/>
              <a:pPr/>
              <a:t>1443/06/06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33C625-A578-44E9-B3C9-3EAA269A1D6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185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3C625-A578-44E9-B3C9-3EAA269A1D63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2376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3C625-A578-44E9-B3C9-3EAA269A1D63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967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5FD7FB-1967-40CF-9784-6E2F0DAF550B}" type="datetimeFigureOut">
              <a:rPr lang="en-US" smtClean="0"/>
              <a:pPr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BA231C-3DCC-421A-B242-DFAA05610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a.wikipedia.org/wiki/%D9%BE%D8%B1%D9%88%D9%86%D8%AF%D9%87:Bay_of_Fundy_Low_Tide.jpg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fa.wikipedia.org/wiki/%D9%BE%D8%B1%D9%88%D9%86%D8%AF%D9%87:Bay_of_Fundy_High_Tide.jpg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a.wikipedia.org/wiki/%D9%BE%D8%B1%D9%88%D9%86%D8%AF%D9%87:Harra_sea_fores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G:\picture\410517_B6JDDFI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1450"/>
            <a:ext cx="8718756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73122"/>
            <a:ext cx="8458200" cy="6324600"/>
          </a:xfrm>
        </p:spPr>
        <p:txBody>
          <a:bodyPr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b="1" dirty="0" smtClean="0">
                <a:latin typeface="IranNastaliq"/>
                <a:ea typeface="Times New Roman"/>
                <a:cs typeface="B Nazanin" pitchFamily="2" charset="-78"/>
              </a:rPr>
              <a:t>موضوع</a:t>
            </a:r>
            <a:r>
              <a:rPr lang="fa-IR" sz="2400" b="1" dirty="0" smtClean="0">
                <a:latin typeface="IranNastaliq"/>
                <a:ea typeface="Times New Roman"/>
                <a:cs typeface="B Nazanin" pitchFamily="2" charset="-78"/>
              </a:rPr>
              <a:t>:</a:t>
            </a:r>
            <a:endParaRPr lang="en-US" sz="1200" dirty="0" smtClean="0">
              <a:ea typeface="Times New Roman"/>
              <a:cs typeface="B Nazanin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b="1" dirty="0" smtClean="0">
                <a:latin typeface="IranNastaliq"/>
                <a:ea typeface="Times New Roman"/>
                <a:cs typeface="B Nazanin" pitchFamily="2" charset="-78"/>
              </a:rPr>
              <a:t>انرژی امواج</a:t>
            </a:r>
            <a:endParaRPr lang="en-US" sz="2400" b="1" dirty="0" smtClean="0">
              <a:ea typeface="Times New Roman"/>
              <a:cs typeface="B Nazanin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a-IR" sz="2400" dirty="0" smtClean="0">
                <a:latin typeface="IranNastaliq"/>
                <a:ea typeface="Times New Roman"/>
                <a:cs typeface="B Nazanin" pitchFamily="2" charset="-78"/>
              </a:rPr>
              <a:t>انسان </a:t>
            </a:r>
            <a:r>
              <a:rPr lang="fa-IR" sz="2400" dirty="0" smtClean="0">
                <a:latin typeface="IranNastaliq"/>
                <a:ea typeface="Times New Roman"/>
                <a:cs typeface="B Nazanin" pitchFamily="2" charset="-78"/>
              </a:rPr>
              <a:t>طبیعت معماری</a:t>
            </a:r>
            <a:endParaRPr lang="en-US" sz="1200" dirty="0" smtClean="0">
              <a:ea typeface="Times New Roman"/>
              <a:cs typeface="B Nazanin" pitchFamily="2" charset="-78"/>
            </a:endParaRPr>
          </a:p>
          <a:p>
            <a:pPr algn="r" rtl="1"/>
            <a:endParaRPr lang="en-US" sz="2400" dirty="0">
              <a:cs typeface="B Nazanin" pitchFamily="2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" y="-152400"/>
            <a:ext cx="7789506" cy="5562600"/>
          </a:xfrm>
        </p:spPr>
        <p:txBody>
          <a:bodyPr>
            <a:normAutofit/>
          </a:bodyPr>
          <a:lstStyle/>
          <a:p>
            <a:pPr algn="just" rtl="1"/>
            <a:r>
              <a:rPr lang="en-US" sz="1400" i="1" dirty="0" smtClean="0">
                <a:solidFill>
                  <a:srgbClr val="FFFF00"/>
                </a:solidFill>
              </a:rPr>
              <a:t/>
            </a:r>
            <a:br>
              <a:rPr lang="en-US" sz="1400" i="1" dirty="0" smtClean="0">
                <a:solidFill>
                  <a:srgbClr val="FFFF00"/>
                </a:solidFill>
              </a:rPr>
            </a:br>
            <a:r>
              <a:rPr lang="fa-IR" sz="1400" i="1" dirty="0" smtClean="0">
                <a:solidFill>
                  <a:srgbClr val="FFFF00"/>
                </a:solidFill>
              </a:rPr>
              <a:t>                     </a:t>
            </a:r>
            <a:r>
              <a:rPr lang="fa-IR" b="1" i="1" dirty="0" smtClean="0">
                <a:solidFill>
                  <a:srgbClr val="FFFF00"/>
                </a:solidFill>
                <a:cs typeface="B Nasim" pitchFamily="2" charset="-78"/>
              </a:rPr>
              <a:t>مقدمه</a:t>
            </a:r>
            <a:r>
              <a:rPr lang="fa-IR" i="1" dirty="0" smtClean="0">
                <a:solidFill>
                  <a:srgbClr val="FFFF00"/>
                </a:solidFill>
              </a:rPr>
              <a:t/>
            </a:r>
            <a:br>
              <a:rPr lang="fa-IR" i="1" dirty="0" smtClean="0">
                <a:solidFill>
                  <a:srgbClr val="FFFF00"/>
                </a:solidFill>
              </a:rPr>
            </a:br>
            <a:r>
              <a:rPr lang="fa-IR" i="1" dirty="0" smtClean="0">
                <a:solidFill>
                  <a:srgbClr val="FFFF00"/>
                </a:solidFill>
              </a:rPr>
              <a:t/>
            </a:r>
            <a:br>
              <a:rPr lang="fa-IR" i="1" dirty="0" smtClean="0">
                <a:solidFill>
                  <a:srgbClr val="FFFF00"/>
                </a:solidFill>
              </a:rPr>
            </a:br>
            <a:r>
              <a:rPr lang="fa-IR" sz="3100" i="1" dirty="0" smtClean="0">
                <a:solidFill>
                  <a:schemeClr val="tx1"/>
                </a:solidFill>
                <a:cs typeface="2  Yekan" pitchFamily="2" charset="-78"/>
              </a:rPr>
              <a:t>درياها و اقيانوس ها با عوامل مختلف فيزيكي، انرژي را دريافت و ذخيره نموده و سپس آن را از دست مي دهند. اين انرژي به صورت موج، جزر و مد، اختلاف درجه حرارت آب است كه مي توان از هر يك از آنها بهره برداري كرد. </a:t>
            </a:r>
            <a:r>
              <a:rPr lang="fa-IR" sz="3100" i="1" dirty="0" smtClean="0">
                <a:solidFill>
                  <a:schemeClr val="tx1"/>
                </a:solidFill>
                <a:cs typeface="2  Baran" pitchFamily="2" charset="-78"/>
              </a:rPr>
              <a:t/>
            </a:r>
            <a:br>
              <a:rPr lang="fa-IR" sz="3100" i="1" dirty="0" smtClean="0">
                <a:solidFill>
                  <a:schemeClr val="tx1"/>
                </a:solidFill>
                <a:cs typeface="2  Baran" pitchFamily="2" charset="-78"/>
              </a:rPr>
            </a:br>
            <a:r>
              <a:rPr lang="fa-IR" sz="2400" i="1" dirty="0" smtClean="0">
                <a:solidFill>
                  <a:srgbClr val="FFFF00"/>
                </a:solidFill>
              </a:rPr>
              <a:t/>
            </a:r>
            <a:br>
              <a:rPr lang="fa-IR" sz="2400" i="1" dirty="0" smtClean="0">
                <a:solidFill>
                  <a:srgbClr val="FFFF00"/>
                </a:solidFill>
              </a:rPr>
            </a:br>
            <a:endParaRPr lang="fa-IR" sz="22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orvarid" pitchFamily="2" charset="-78"/>
              </a:rPr>
              <a:t>انرژی جزر و مد و امواج دریا</a:t>
            </a:r>
          </a:p>
          <a:p>
            <a:pPr algn="r">
              <a:lnSpc>
                <a:spcPct val="150000"/>
              </a:lnSpc>
              <a:buNone/>
            </a:pPr>
            <a:r>
              <a:rPr lang="fa-IR" sz="2400" dirty="0" smtClean="0">
                <a:solidFill>
                  <a:schemeClr val="tx1"/>
                </a:solidFill>
                <a:cs typeface="2  Yekan" pitchFamily="2" charset="-78"/>
              </a:rPr>
              <a:t>انرژی دریایی یا اقیانوسی ، یکی از انواع انرژی های تجدیدپذیر است که </a:t>
            </a:r>
          </a:p>
          <a:p>
            <a:pPr algn="r">
              <a:lnSpc>
                <a:spcPct val="150000"/>
              </a:lnSpc>
              <a:buNone/>
            </a:pPr>
            <a:r>
              <a:rPr lang="fa-IR" sz="2400" dirty="0" smtClean="0">
                <a:solidFill>
                  <a:schemeClr val="tx1"/>
                </a:solidFill>
                <a:cs typeface="2  Yekan" pitchFamily="2" charset="-78"/>
              </a:rPr>
              <a:t>در کنار منابع دیگری نظیر انرژی خورشیدی و باد ، مورد توجه قرار گرفته</a:t>
            </a:r>
          </a:p>
          <a:p>
            <a:pPr algn="r">
              <a:lnSpc>
                <a:spcPct val="150000"/>
              </a:lnSpc>
              <a:buNone/>
            </a:pPr>
            <a:r>
              <a:rPr lang="fa-IR" sz="2400" dirty="0" smtClean="0">
                <a:solidFill>
                  <a:schemeClr val="tx1"/>
                </a:solidFill>
                <a:cs typeface="2  Yekan" pitchFamily="2" charset="-78"/>
              </a:rPr>
              <a:t> است . انرژی امواج و انرژی جزر و مد را می توان مهمترین زیر مجموعه های انرژی های دریایی به شمار آورد . به دلیل تفاوت های موجود در ویژگی ها و روش های فنی جذب آنها ، توسعه این دو منبع راه متفاوت  </a:t>
            </a:r>
            <a:r>
              <a:rPr lang="en-US" sz="2400" dirty="0" smtClean="0">
                <a:solidFill>
                  <a:schemeClr val="tx1"/>
                </a:solidFill>
                <a:cs typeface="2  Yekan" pitchFamily="2" charset="-78"/>
              </a:rPr>
              <a:t>.</a:t>
            </a:r>
            <a:r>
              <a:rPr lang="fa-IR" sz="2400" dirty="0" smtClean="0">
                <a:solidFill>
                  <a:schemeClr val="tx1"/>
                </a:solidFill>
                <a:cs typeface="2  Yekan" pitchFamily="2" charset="-78"/>
              </a:rPr>
              <a:t>و مستقلی را طی کرده است</a:t>
            </a:r>
            <a:endParaRPr lang="en-US" sz="2400" dirty="0" smtClean="0">
              <a:solidFill>
                <a:schemeClr val="tx1"/>
              </a:solidFill>
              <a:cs typeface="2  Yeka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en-US" sz="2400" dirty="0" smtClean="0">
              <a:cs typeface="2  Yekan" pitchFamily="2" charset="-78"/>
            </a:endParaRPr>
          </a:p>
          <a:p>
            <a:pPr algn="ctr" rtl="1">
              <a:lnSpc>
                <a:spcPct val="150000"/>
              </a:lnSpc>
              <a:buNone/>
            </a:pPr>
            <a:endParaRPr lang="en-US" sz="2400" dirty="0">
              <a:cs typeface="B Nazanin" pitchFamily="2" charset="-78"/>
            </a:endParaRPr>
          </a:p>
        </p:txBody>
      </p:sp>
      <p:pic>
        <p:nvPicPr>
          <p:cNvPr id="5" name="Picture 4" descr="http://upload.wikimedia.org/wikipedia/commons/thumb/c/cf/Bay_of_Fundy_Low_Tide.jpg/160px-Bay_of_Fundy_Low_Tide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9696" y="4555508"/>
            <a:ext cx="1981200" cy="20198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5" descr="http://upload.wikimedia.org/wikipedia/commons/thumb/7/76/Bay_of_Fundy_High_Tide.jpg/160px-Bay_of_Fundy_High_Tide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7153" y="4038600"/>
            <a:ext cx="1524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http://img.tebyan.net/big/1388/10/176242122276210210784200577346220137100174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5371" y="4343400"/>
            <a:ext cx="18288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ea typeface="Calibri"/>
                <a:cs typeface="2  Yekan" pitchFamily="2" charset="-78"/>
              </a:rPr>
              <a:t>پدیدهٔ کِشَند یا جزر و مد اساساً زاییده نیروی گرانش کره ماه است، آشکار است که دریاها در سنجش با خشکی‌های زمین نرمش‌پذیری بیشتری دارند و از این روی در برابر نیروی کشش ماه کمتر ایستادگی می‌کنند، به همین مناسبت توده‌های آب در زیر پای ماه انباشته می‌گردند و پدیده‌ای را به نام «برکشند» (مد) ایجاد می‌کنند.</a:t>
            </a:r>
          </a:p>
          <a:p>
            <a:pPr algn="just" rtl="1">
              <a:lnSpc>
                <a:spcPct val="150000"/>
              </a:lnSpc>
              <a:spcAft>
                <a:spcPts val="0"/>
              </a:spcAft>
            </a:pPr>
            <a:r>
              <a:rPr lang="fa-IR" sz="2400" dirty="0" smtClean="0">
                <a:solidFill>
                  <a:schemeClr val="tx1"/>
                </a:solidFill>
                <a:ea typeface="Calibri"/>
                <a:cs typeface="2  Yekan" pitchFamily="2" charset="-78"/>
              </a:rPr>
              <a:t>هم‌زمان با «برکشند» رو به ماه، «برکشند» دیگری در آن سوی کره زمین ایجاد می‌گردد بدین‌سان که آبهای آن سوی کره زمین که از ماه بدورند، کمتر متأثر گردیده و به اصطلاح عقب می‌مانند و آب-توده کلانی را ایجاد می‌کنند، بنابراین روزانه هر نقطه از سطح دریا دوبار دستخوش برکشند و دو بار هم دستخوش «فروکشند» (جزر) می‌گردد.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buNone/>
            </a:pPr>
            <a:endParaRPr lang="en-US" sz="1800" dirty="0">
              <a:ea typeface="Calibri"/>
              <a:cs typeface="Arial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2  Yekan" pitchFamily="2" charset="-78"/>
              </a:rPr>
              <a:t>کلمه جزر و مد یا کشند، اصطلاحی عمومی است که بیان گر بالا و پایین رفتن نوسانی در سطح اقیانوس، دریا و حتی دریاچه ها نسبت به سطح زمین است. این اثر به دلیل جاذبه گرانشی ماه، خورشید و حتی اجرام سماوی دیگر ایجاد می شود. جزر و مد در حد بسیار کوچک تر در دریاچه های بزرگ، اتمسفر و داخل پوسته ی جامد زمین هم اتفاق می افتد.</a:t>
            </a:r>
          </a:p>
          <a:p>
            <a:pPr algn="just" rtl="1">
              <a:lnSpc>
                <a:spcPct val="150000"/>
              </a:lnSpc>
            </a:pPr>
            <a:endParaRPr lang="fa-IR" sz="2400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400" dirty="0">
              <a:cs typeface="B Nazanin" pitchFamily="2" charset="-78"/>
            </a:endParaRPr>
          </a:p>
        </p:txBody>
      </p:sp>
      <p:pic>
        <p:nvPicPr>
          <p:cNvPr id="4" name="Picture 3" descr="http://upload.wikimedia.org/wikipedia/commons/thumb/5/53/Harra_sea_forest.jpg/300px-Harra_sea_forest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505200"/>
            <a:ext cx="3962400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0" name="Picture 2" descr="G:\picture\memari\water_mills_complex_shushtar_city_age_1700_y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799" y="4095347"/>
            <a:ext cx="2562077" cy="1639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601</TotalTime>
  <Words>305</Words>
  <Application>Microsoft Office PowerPoint</Application>
  <PresentationFormat>On-screen Show (4:3)</PresentationFormat>
  <Paragraphs>13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2  Baran</vt:lpstr>
      <vt:lpstr>2  Yekan</vt:lpstr>
      <vt:lpstr>Arial</vt:lpstr>
      <vt:lpstr>B Morvarid</vt:lpstr>
      <vt:lpstr>B Nasim</vt:lpstr>
      <vt:lpstr>B Nazanin</vt:lpstr>
      <vt:lpstr>Calibri</vt:lpstr>
      <vt:lpstr>Candara</vt:lpstr>
      <vt:lpstr>IranNastaliq</vt:lpstr>
      <vt:lpstr>Symbol</vt:lpstr>
      <vt:lpstr>Times New Roman</vt:lpstr>
      <vt:lpstr>Waveform</vt:lpstr>
      <vt:lpstr>PowerPoint Presentation</vt:lpstr>
      <vt:lpstr>PowerPoint Presentation</vt:lpstr>
      <vt:lpstr>                      مقدمه  درياها و اقيانوس ها با عوامل مختلف فيزيكي، انرژي را دريافت و ذخيره نموده و سپس آن را از دست مي دهند. اين انرژي به صورت موج، جزر و مد، اختلاف درجه حرارت آب است كه مي توان از هر يك از آنها بهره برداري كرد.   </vt:lpstr>
      <vt:lpstr>PowerPoint Presentation</vt:lpstr>
      <vt:lpstr>PowerPoint Presentation</vt:lpstr>
      <vt:lpstr>PowerPoint Presentation</vt:lpstr>
    </vt:vector>
  </TitlesOfParts>
  <Company>Rezapour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اقلیم شناسی</dc:title>
  <dc:creator>Mahdi</dc:creator>
  <cp:lastModifiedBy>tirdad01</cp:lastModifiedBy>
  <cp:revision>92</cp:revision>
  <dcterms:created xsi:type="dcterms:W3CDTF">2012-11-17T07:27:06Z</dcterms:created>
  <dcterms:modified xsi:type="dcterms:W3CDTF">2022-01-09T10:30:31Z</dcterms:modified>
</cp:coreProperties>
</file>